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4"/>
    <p:sldMasterId id="2147483663" r:id="rId5"/>
    <p:sldMasterId id="2147483664" r:id="rId6"/>
  </p:sldMasterIdLst>
  <p:notesMasterIdLst>
    <p:notesMasterId r:id="rId21"/>
  </p:notesMasterIdLst>
  <p:sldIdLst>
    <p:sldId id="256" r:id="rId7"/>
    <p:sldId id="257" r:id="rId8"/>
    <p:sldId id="258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0" r:id="rId18"/>
    <p:sldId id="291" r:id="rId19"/>
    <p:sldId id="266" r:id="rId20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 ExtraBold" panose="020B0906030804020204" pitchFamily="34" charset="0"/>
      <p:bold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5" autoAdjust="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62663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324a8b7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 dirty="0"/>
          </a:p>
        </p:txBody>
      </p:sp>
      <p:sp>
        <p:nvSpPr>
          <p:cNvPr id="74" name="Google Shape;74;g35324a8b7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0865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324a8b7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324a8b7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g35324a8b7e_0_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GB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753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324a8b7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324a8b7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g35324a8b7e_0_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GB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6836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324a8b7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324a8b7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g35324a8b7e_0_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GB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504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324a8b7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324a8b7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g35324a8b7e_0_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GB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788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324a8b7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 dirty="0"/>
          </a:p>
        </p:txBody>
      </p:sp>
      <p:sp>
        <p:nvSpPr>
          <p:cNvPr id="170" name="Google Shape;170;g35324a8b7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087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c0881a42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c0881a42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g3c0881a425_0_19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GB"/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7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324a8b7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324a8b7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g35324a8b7e_0_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GB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11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324a8b7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324a8b7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g35324a8b7e_0_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GB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626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324a8b7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324a8b7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g35324a8b7e_0_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GB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3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324a8b7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324a8b7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g35324a8b7e_0_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GB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76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324a8b7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324a8b7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g35324a8b7e_0_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GB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892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324a8b7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324a8b7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g35324a8b7e_0_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GB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517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324a8b7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324a8b7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g35324a8b7e_0_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GB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409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givol1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giVol title" type="blank">
  <p:cSld name="BLANK">
    <p:bg>
      <p:bgPr>
        <a:solidFill>
          <a:srgbClr val="57486B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12"/>
          <p:cNvSpPr txBox="1"/>
          <p:nvPr/>
        </p:nvSpPr>
        <p:spPr>
          <a:xfrm>
            <a:off x="198600" y="61650"/>
            <a:ext cx="8945400" cy="28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rgbClr val="A6D6A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Use your digital skills to make a difference!</a:t>
            </a:r>
            <a:endParaRPr sz="5600">
              <a:solidFill>
                <a:srgbClr val="A6D6AE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A6D6AE"/>
                </a:solidFill>
                <a:latin typeface="Open Sans"/>
                <a:ea typeface="Open Sans"/>
                <a:cs typeface="Open Sans"/>
                <a:sym typeface="Open Sans"/>
              </a:rPr>
              <a:t>Become a Citizens Advice </a:t>
            </a:r>
            <a:endParaRPr sz="2800" b="1">
              <a:solidFill>
                <a:srgbClr val="A6D6A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A6D6AE"/>
                </a:solidFill>
                <a:latin typeface="Open Sans"/>
                <a:ea typeface="Open Sans"/>
                <a:cs typeface="Open Sans"/>
                <a:sym typeface="Open Sans"/>
              </a:rPr>
              <a:t>web chat volunteer.</a:t>
            </a:r>
            <a:endParaRPr sz="2800" b="1">
              <a:solidFill>
                <a:srgbClr val="A6D6A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A6D6A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A6D6A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A6D6A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A6D6A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108575" y="3733500"/>
            <a:ext cx="46080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51" name="Google Shape;5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70900" y="2100100"/>
            <a:ext cx="4101296" cy="27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ritage cover slide">
  <p:cSld name="Heritage cover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157161" y="215900"/>
            <a:ext cx="5424600" cy="22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4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5775160" y="3923632"/>
            <a:ext cx="31950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ontent slide">
  <p:cSld name="Text content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21461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214610" y="1200150"/>
            <a:ext cx="41091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or graph content slide">
  <p:cSld name="Infographic or graph content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21461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214312" y="1143000"/>
            <a:ext cx="8704200" cy="3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is web chat and email?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157161" y="215900"/>
            <a:ext cx="5424600" cy="22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4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5772150" y="3175000"/>
            <a:ext cx="2914500" cy="14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214312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214312" y="1200150"/>
            <a:ext cx="41100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isgrant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B69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157150" y="215900"/>
            <a:ext cx="8813700" cy="1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dirty="0" smtClean="0"/>
              <a:t>Help During the Energy Crisis</a:t>
            </a:r>
            <a:endParaRPr dirty="0"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4781412" y="3840150"/>
            <a:ext cx="4049722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b="1" dirty="0"/>
              <a:t>Mick Blakeley </a:t>
            </a:r>
          </a:p>
          <a:p>
            <a:pPr marL="0" lvl="0" indent="0">
              <a:spcBef>
                <a:spcPts val="0"/>
              </a:spcBef>
            </a:pPr>
            <a:r>
              <a:rPr lang="en-GB" dirty="0"/>
              <a:t>Service Delivery </a:t>
            </a:r>
            <a:r>
              <a:rPr lang="en-GB" dirty="0" smtClean="0"/>
              <a:t>Manager</a:t>
            </a:r>
            <a:endParaRPr lang="en-GB" dirty="0"/>
          </a:p>
          <a:p>
            <a:pPr marL="0" lvl="0" indent="0">
              <a:spcBef>
                <a:spcPts val="0"/>
              </a:spcBef>
            </a:pPr>
            <a:r>
              <a:rPr lang="en-GB" i="1" dirty="0"/>
              <a:t>Mick.Blakeley@caliverpool.org.uk</a:t>
            </a:r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pic>
        <p:nvPicPr>
          <p:cNvPr id="79" name="Google Shape;79;p18" descr="Logo_150_A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486150"/>
            <a:ext cx="1354200" cy="13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/>
          <p:nvPr/>
        </p:nvSpPr>
        <p:spPr>
          <a:xfrm>
            <a:off x="291400" y="1820900"/>
            <a:ext cx="6293700" cy="21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14600" y="206375"/>
            <a:ext cx="863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dk2"/>
                </a:solidFill>
              </a:rPr>
              <a:t>Other support payments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97" name="Google Shape;97;p20"/>
          <p:cNvSpPr txBox="1"/>
          <p:nvPr/>
        </p:nvSpPr>
        <p:spPr>
          <a:xfrm>
            <a:off x="214599" y="900525"/>
            <a:ext cx="6018113" cy="4108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Warm Home Discount - the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WHD scheme is being amended this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year with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a number of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changes</a:t>
            </a:r>
          </a:p>
          <a:p>
            <a:pPr lvl="0"/>
            <a:endParaRPr lang="en-GB" sz="2000" dirty="0" smtClean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Winter Fuel Payments – paid in addition to the Pension COL payment</a:t>
            </a:r>
          </a:p>
          <a:p>
            <a:pPr lvl="0"/>
            <a:endParaRPr lang="en-GB" sz="2000" dirty="0" smtClean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Cold Weather Payments – begins 1</a:t>
            </a:r>
            <a:r>
              <a:rPr lang="en-GB" sz="2000" baseline="30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st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 November 22</a:t>
            </a:r>
          </a:p>
          <a:p>
            <a:pPr lvl="0"/>
            <a:endParaRPr lang="en-GB" sz="2000" dirty="0" smtClean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Green Home Grant – aims to make your home warmer and work completed by March 23</a:t>
            </a:r>
            <a:endParaRPr lang="en-GB"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29" y="206375"/>
            <a:ext cx="36362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7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14600" y="206375"/>
            <a:ext cx="863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dk2"/>
                </a:solidFill>
              </a:rPr>
              <a:t>Help from Energy Providers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97" name="Google Shape;97;p20"/>
          <p:cNvSpPr txBox="1"/>
          <p:nvPr/>
        </p:nvSpPr>
        <p:spPr>
          <a:xfrm>
            <a:off x="214600" y="900525"/>
            <a:ext cx="7423330" cy="4108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Worth checking with client's energy provider to see what extra help they may provide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lvl="0"/>
            <a:endParaRPr lang="en-GB"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First point could be the Charis website which administrates funds and grants from numerous companies, authorities and charities including many energy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companies -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www.charisgrants.com</a:t>
            </a:r>
            <a:endParaRPr lang="en-GB" sz="2000" dirty="0" smtClean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endParaRPr lang="en-GB"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British Gas - they have an Energy Trust Fund not just open to their own customers linked in with receiving Money Advice https://britishgasenergytrust.org.uk/who-can-apply/</a:t>
            </a:r>
          </a:p>
          <a:p>
            <a:pPr lvl="0"/>
            <a: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99" y="206375"/>
            <a:ext cx="3314389" cy="468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14600" y="206375"/>
            <a:ext cx="863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dk2"/>
                </a:solidFill>
              </a:rPr>
              <a:t>Negotiating with Energy Companies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97" name="Google Shape;97;p20"/>
          <p:cNvSpPr txBox="1"/>
          <p:nvPr/>
        </p:nvSpPr>
        <p:spPr>
          <a:xfrm>
            <a:off x="214599" y="900525"/>
            <a:ext cx="8727695" cy="4108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If someone is in arrears for their energy use the first thing to do is contact their supplier to negotiate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When negotiating the supplier should look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arrears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ongoing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usage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Their first priority should be to ensure you are managing to pay your ongoing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usage then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to look at an affordable arrangement to clear your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arrears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Challenge them on how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they have come up with usage figures.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Remember there are a number of schemes and funds to help people deal with their arrears, but paying ongoing usage is at the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centre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of these schemes </a:t>
            </a:r>
          </a:p>
          <a:p>
            <a:pPr lvl="0"/>
            <a: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3848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14600" y="206375"/>
            <a:ext cx="863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dk2"/>
                </a:solidFill>
              </a:rPr>
              <a:t>Social Policy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97" name="Google Shape;97;p20"/>
          <p:cNvSpPr txBox="1"/>
          <p:nvPr/>
        </p:nvSpPr>
        <p:spPr>
          <a:xfrm>
            <a:off x="214600" y="900525"/>
            <a:ext cx="5095161" cy="4108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Citizens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Advice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campaign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change. We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are currently campaigning and gathering evidence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on:</a:t>
            </a:r>
            <a:endParaRPr lang="en-GB"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Smart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Meters being remotely switched to pre-payment from credit meters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Standing charges accumulating arrears for people in the warmer months leading to a substantial debt on the meter when it starts getting colder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The general effect on those on the lowest income energy price rises have had.</a:t>
            </a:r>
          </a:p>
          <a:p>
            <a:pPr lvl="0"/>
            <a: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61" y="335063"/>
            <a:ext cx="36362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0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B69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157150" y="215900"/>
            <a:ext cx="8813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GB"/>
              <a:t>Any questions?</a:t>
            </a:r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4395934" y="3840150"/>
            <a:ext cx="44352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 dirty="0" smtClean="0"/>
              <a:t>Mick Blakeley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dirty="0" smtClean="0"/>
              <a:t>Service Delivery Manager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i="1" dirty="0" smtClean="0"/>
              <a:t>Mick.Blakeley@caliverpool.org.uk</a:t>
            </a:r>
            <a:endParaRPr i="1" dirty="0"/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175" name="Google Shape;175;p28" descr="Logo_150_A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486150"/>
            <a:ext cx="1354200" cy="13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/>
        </p:nvSpPr>
        <p:spPr>
          <a:xfrm>
            <a:off x="157150" y="1243400"/>
            <a:ext cx="4507500" cy="2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14600" y="206375"/>
            <a:ext cx="863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Background to the </a:t>
            </a:r>
            <a:r>
              <a:rPr lang="en-GB" dirty="0" smtClean="0"/>
              <a:t>Energy </a:t>
            </a:r>
            <a:r>
              <a:rPr lang="en-GB" dirty="0"/>
              <a:t>C</a:t>
            </a:r>
            <a:r>
              <a:rPr lang="en-GB" dirty="0" smtClean="0"/>
              <a:t>risis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054" y="1656258"/>
            <a:ext cx="1879221" cy="263805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/>
        </p:nvSpPr>
        <p:spPr>
          <a:xfrm>
            <a:off x="214600" y="1035300"/>
            <a:ext cx="6112241" cy="4108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There are a number of factors that have contributed to the rise in energy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costs, including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lvl="0">
              <a:lnSpc>
                <a:spcPct val="115000"/>
              </a:lnSpc>
            </a:pPr>
            <a:endParaRPr lang="en-GB"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The war in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Ukraine</a:t>
            </a:r>
          </a:p>
          <a:p>
            <a:pPr marL="2857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-GB" sz="2000" dirty="0" err="1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Covid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 19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pandemic</a:t>
            </a:r>
          </a:p>
          <a:p>
            <a:pPr marL="2857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Climate change</a:t>
            </a:r>
          </a:p>
          <a:p>
            <a:pPr marL="2857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Energy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companies going out of business </a:t>
            </a:r>
            <a:endParaRPr lang="en-GB" sz="2000" dirty="0" smtClean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5000"/>
              </a:lnSpc>
            </a:pPr>
            <a:endParaRPr lang="en-GB"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5000"/>
              </a:lnSpc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This led to a drastic rise in the Government’s energy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cap.</a:t>
            </a:r>
            <a:endParaRPr lang="en-GB"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14600" y="206375"/>
            <a:ext cx="863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dk2"/>
                </a:solidFill>
              </a:rPr>
              <a:t>Energy Price Cap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97" name="Google Shape;97;p20"/>
          <p:cNvSpPr txBox="1"/>
          <p:nvPr/>
        </p:nvSpPr>
        <p:spPr>
          <a:xfrm>
            <a:off x="214600" y="900525"/>
            <a:ext cx="6594100" cy="4108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Government scheme that limits the maximum unit cost that can be charged by energy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companies</a:t>
            </a:r>
          </a:p>
          <a:p>
            <a:pPr lvl="0"/>
            <a:endParaRPr lang="en-GB" sz="2000" dirty="0" smtClean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Started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in January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2019</a:t>
            </a:r>
          </a:p>
          <a:p>
            <a:pPr lvl="0"/>
            <a:endParaRPr lang="en-GB" sz="2000" dirty="0" smtClean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Raised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by 12% in October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2021</a:t>
            </a:r>
          </a:p>
          <a:p>
            <a:pPr lvl="0"/>
            <a:endParaRPr lang="en-GB" sz="2000" dirty="0" smtClean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Raised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in April 2022 by 54% </a:t>
            </a:r>
            <a:endParaRPr lang="en-GB" sz="2000" dirty="0" smtClean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endParaRPr lang="en-GB" sz="2000" dirty="0" smtClean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With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forecasted 80% increase in October 2022 the government introduced the Energy Price Guarantee </a:t>
            </a:r>
          </a:p>
          <a:p>
            <a:pPr lvl="0"/>
            <a:endParaRPr lang="en-GB"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8124" y="1373341"/>
            <a:ext cx="2164976" cy="2956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14600" y="206375"/>
            <a:ext cx="863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dk2"/>
                </a:solidFill>
              </a:rPr>
              <a:t>Energy Price Guarantee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97" name="Google Shape;97;p20"/>
          <p:cNvSpPr txBox="1"/>
          <p:nvPr/>
        </p:nvSpPr>
        <p:spPr>
          <a:xfrm>
            <a:off x="214600" y="900525"/>
            <a:ext cx="6303000" cy="4108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This new scheme will reduce the unit cost of electricity and gas to average £2500 a year for the next 6 months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On average a household will save £1000 per year (based on October’s prices)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Energy suppliers will be fully compensated by the government for savings delivered to households.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Individual customer amount paid under the scheme will vary depending how much energy they use, where they live, how they pay for their energy and their metering arrangement.</a:t>
            </a:r>
          </a:p>
          <a:p>
            <a:pPr lvl="0"/>
            <a:endParaRPr lang="en-GB"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540242"/>
              </p:ext>
            </p:extLst>
          </p:nvPr>
        </p:nvGraphicFramePr>
        <p:xfrm>
          <a:off x="6517600" y="1293608"/>
          <a:ext cx="245182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31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Energy Price Guarantee- October 2022 How much will you pay?</a:t>
                      </a:r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162">
                <a:tc>
                  <a:txBody>
                    <a:bodyPr/>
                    <a:lstStyle/>
                    <a:p>
                      <a:r>
                        <a:rPr lang="en-GB" dirty="0" smtClean="0"/>
                        <a:t>Elec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£0.34 per KWH 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Daily standing charge £0.46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162">
                <a:tc>
                  <a:txBody>
                    <a:bodyPr/>
                    <a:lstStyle/>
                    <a:p>
                      <a:r>
                        <a:rPr lang="en-GB" dirty="0" smtClean="0"/>
                        <a:t>Gas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£0.10</a:t>
                      </a:r>
                      <a:r>
                        <a:rPr lang="en-GB" baseline="0" dirty="0" smtClean="0"/>
                        <a:t> per KWH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Daily standing charge £0.28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66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14600" y="206375"/>
            <a:ext cx="863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dk2"/>
                </a:solidFill>
              </a:rPr>
              <a:t>What are we seeing?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97" name="Google Shape;97;p20"/>
          <p:cNvSpPr txBox="1"/>
          <p:nvPr/>
        </p:nvSpPr>
        <p:spPr>
          <a:xfrm>
            <a:off x="214600" y="900525"/>
            <a:ext cx="6303000" cy="4108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CAL is at the forefront of advising clients on the energy crisis and offer a holistic service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lvl="0"/>
            <a:endParaRPr lang="en-GB"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Residents are seeking assistance with negotiating fuel bills, challenging incorrect billing and for fuel vouchers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lvl="0"/>
            <a:endParaRPr lang="en-GB"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126% increase in clients presenting at our services wanting advice on a fuel issue in the period April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22-October 22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compared with the same period last year. </a:t>
            </a:r>
            <a:endParaRPr lang="en-GB" sz="2000" dirty="0" smtClean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endParaRPr lang="en-GB"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Since April 22 issued over 750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vouchers</a:t>
            </a:r>
            <a:endParaRPr lang="en-GB"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01" y="1213682"/>
            <a:ext cx="2393982" cy="33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6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14600" y="206375"/>
            <a:ext cx="863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dk2"/>
                </a:solidFill>
              </a:rPr>
              <a:t>Who is it impacting?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97" name="Google Shape;97;p20"/>
          <p:cNvSpPr txBox="1"/>
          <p:nvPr/>
        </p:nvSpPr>
        <p:spPr>
          <a:xfrm>
            <a:off x="214600" y="900525"/>
            <a:ext cx="6303000" cy="4108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The energy/cost of living crisis is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impacting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all sections of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society. There is a rise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in clients from all demographics contacting us for energy advice</a:t>
            </a:r>
          </a:p>
          <a:p>
            <a:pPr lvl="0"/>
            <a:endParaRPr lang="en-GB" sz="2000" dirty="0" smtClean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largest increases have been seen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in:</a:t>
            </a:r>
          </a:p>
          <a:p>
            <a:pPr lvl="0"/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n-GB"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single people both in work and in receipt of welfare benefits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Lone parents both in work and out of work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Couples with children in rented property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Pensioners</a:t>
            </a:r>
          </a:p>
          <a:p>
            <a:pPr lvl="0"/>
            <a: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06" y="948017"/>
            <a:ext cx="2382924" cy="33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7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14600" y="206375"/>
            <a:ext cx="863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dk2"/>
                </a:solidFill>
              </a:rPr>
              <a:t>Energy bill discount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97" name="Google Shape;97;p20"/>
          <p:cNvSpPr txBox="1"/>
          <p:nvPr/>
        </p:nvSpPr>
        <p:spPr>
          <a:xfrm>
            <a:off x="214599" y="900525"/>
            <a:ext cx="8727695" cy="4108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This is £400 off Energy Bills – 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non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repayable universal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support. Payments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start in 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October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for six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months and how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you receive it depends on how you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pay</a:t>
            </a:r>
            <a:endParaRPr lang="en-GB"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Direct debit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- reduction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on your monthly payment or a refund into your bank account from your provider </a:t>
            </a:r>
            <a:endParaRPr lang="en-GB" sz="2000" dirty="0" smtClean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Standard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credit customers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– should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see the credits added to their bill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automatically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Smart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prepayment customers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–credit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on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meter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the first week of each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month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Traditional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prepayment customers –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not automatic, credits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have to be  redeemed.  </a:t>
            </a:r>
          </a:p>
          <a:p>
            <a:pPr lvl="0"/>
            <a:r>
              <a:rPr lang="en-GB" sz="2000" b="1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This support has Not been renewed for 23/24</a:t>
            </a:r>
          </a:p>
          <a:p>
            <a:pPr lvl="0"/>
            <a: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636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14600" y="206375"/>
            <a:ext cx="863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dk2"/>
                </a:solidFill>
              </a:rPr>
              <a:t>Cost of living payments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97" name="Google Shape;97;p20"/>
          <p:cNvSpPr txBox="1"/>
          <p:nvPr/>
        </p:nvSpPr>
        <p:spPr>
          <a:xfrm>
            <a:off x="214599" y="900525"/>
            <a:ext cx="8727695" cy="4108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To help with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cost of living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increases a payment of £650 will be allocated in two instalments. This should be paid automatically to eligible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claimants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Cost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of living payments announced in the recent statement by the chancellor for the year 23/24 One off £900 payment. Full eligibility and timing of payment has not been released </a:t>
            </a:r>
            <a:endParaRPr lang="en-GB" sz="2000" dirty="0" smtClean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Disabled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- will receive a one-off payment of £150 if you have been in receipt of a benefit in relation to your disability. </a:t>
            </a:r>
            <a:r>
              <a:rPr lang="en-GB" sz="2000" b="1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Automatic and renewed for </a:t>
            </a:r>
            <a:r>
              <a:rPr lang="en-GB" sz="2000" b="1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23/24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Pensioner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- If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entitled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to receive a Winter Fuel Payment for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2022/23, will 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receive an additional payment of £300. </a:t>
            </a:r>
            <a:r>
              <a:rPr lang="en-GB" sz="2000" b="1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Renewed for 23/24</a:t>
            </a:r>
          </a:p>
          <a:p>
            <a:pPr lvl="0"/>
            <a: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2033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14600" y="206375"/>
            <a:ext cx="863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dk2"/>
                </a:solidFill>
              </a:rPr>
              <a:t>Council Tax Energy Rebate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97" name="Google Shape;97;p20"/>
          <p:cNvSpPr txBox="1"/>
          <p:nvPr/>
        </p:nvSpPr>
        <p:spPr>
          <a:xfrm>
            <a:off x="214599" y="900525"/>
            <a:ext cx="8727695" cy="4108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Help was available for households in Band A-D in the form of a rebate of £150.  This money could be used to reduce Council Tax bill or be paid into client's bank account.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Clients who pay their bill by 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DD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 will have already been contacted and council have sent letters to many other households.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If client hasn't received either the money or a letter, they can apply online to either credit CT account </a:t>
            </a:r>
            <a:r>
              <a:rPr lang="en-GB" sz="2000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 have money paid into their bank account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https://liverpool.gov.uk/council-tax/council-tax-energy-rebate/</a:t>
            </a:r>
          </a:p>
          <a:p>
            <a:pPr lvl="0"/>
            <a:endParaRPr lang="en-GB" sz="2000" b="1" dirty="0" smtClean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-GB" sz="2000" b="1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This </a:t>
            </a:r>
            <a:r>
              <a:rPr lang="en-GB" sz="2000" b="1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has </a:t>
            </a:r>
            <a:r>
              <a:rPr lang="en-GB" sz="2000" b="1" dirty="0" smtClean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NOT </a:t>
            </a:r>
            <a:r>
              <a:rPr lang="en-GB" sz="2000" b="1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>been renewed for 23/24</a:t>
            </a:r>
          </a:p>
          <a:p>
            <a:pPr lvl="0"/>
            <a: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800" dirty="0">
                <a:solidFill>
                  <a:srgbClr val="153C7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53C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5890600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ver slides">
  <a:themeElements>
    <a:clrScheme name="Citizens Advice">
      <a:dk1>
        <a:srgbClr val="183E70"/>
      </a:dk1>
      <a:lt1>
        <a:srgbClr val="FFFFFF"/>
      </a:lt1>
      <a:dk2>
        <a:srgbClr val="183E70"/>
      </a:dk2>
      <a:lt2>
        <a:srgbClr val="F0A756"/>
      </a:lt2>
      <a:accent1>
        <a:srgbClr val="3C3249"/>
      </a:accent1>
      <a:accent2>
        <a:srgbClr val="90C893"/>
      </a:accent2>
      <a:accent3>
        <a:srgbClr val="094755"/>
      </a:accent3>
      <a:accent4>
        <a:srgbClr val="F3BFA4"/>
      </a:accent4>
      <a:accent5>
        <a:srgbClr val="00694C"/>
      </a:accent5>
      <a:accent6>
        <a:srgbClr val="AFA8C6"/>
      </a:accent6>
      <a:hlink>
        <a:srgbClr val="0000FF"/>
      </a:hlink>
      <a:folHlink>
        <a:srgbClr val="C1C1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slides">
  <a:themeElements>
    <a:clrScheme name="Citizens Advice">
      <a:dk1>
        <a:srgbClr val="183E70"/>
      </a:dk1>
      <a:lt1>
        <a:srgbClr val="FFFFFF"/>
      </a:lt1>
      <a:dk2>
        <a:srgbClr val="183E70"/>
      </a:dk2>
      <a:lt2>
        <a:srgbClr val="F0A756"/>
      </a:lt2>
      <a:accent1>
        <a:srgbClr val="3C3249"/>
      </a:accent1>
      <a:accent2>
        <a:srgbClr val="90C893"/>
      </a:accent2>
      <a:accent3>
        <a:srgbClr val="094755"/>
      </a:accent3>
      <a:accent4>
        <a:srgbClr val="F3BFA4"/>
      </a:accent4>
      <a:accent5>
        <a:srgbClr val="00694C"/>
      </a:accent5>
      <a:accent6>
        <a:srgbClr val="AFA8C6"/>
      </a:accent6>
      <a:hlink>
        <a:srgbClr val="0000FF"/>
      </a:hlink>
      <a:folHlink>
        <a:srgbClr val="C1C1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D_x0020_Badge xmlns="44aa04ed-30a2-436d-9396-0c88639bd787">false</ID_x0020_Badge>
    <Date_x0020_left xmlns="44aa04ed-30a2-436d-9396-0c88639bd787" xsi:nil="true"/>
    <Onleave xmlns="44aa04ed-30a2-436d-9396-0c88639bd787">false</Onleave>
    <Status xmlns="44aa04ed-30a2-436d-9396-0c88639bd787" xsi:nil="true"/>
    <BadgeReplacement xmlns="44aa04ed-30a2-436d-9396-0c88639bd787" xsi:nil="true"/>
    <lcf76f155ced4ddcb4097134ff3c332f xmlns="44aa04ed-30a2-436d-9396-0c88639bd787">
      <Terms xmlns="http://schemas.microsoft.com/office/infopath/2007/PartnerControls"/>
    </lcf76f155ced4ddcb4097134ff3c332f>
    <TaxCatchAll xmlns="891fd4b7-f429-4dc5-8084-937b064d367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E56BBA8CE59147B1C85F61FC48A536" ma:contentTypeVersion="25" ma:contentTypeDescription="Create a new document." ma:contentTypeScope="" ma:versionID="7b570f448b3e3a60020578af99228448">
  <xsd:schema xmlns:xsd="http://www.w3.org/2001/XMLSchema" xmlns:xs="http://www.w3.org/2001/XMLSchema" xmlns:p="http://schemas.microsoft.com/office/2006/metadata/properties" xmlns:ns2="44aa04ed-30a2-436d-9396-0c88639bd787" xmlns:ns3="891fd4b7-f429-4dc5-8084-937b064d3672" targetNamespace="http://schemas.microsoft.com/office/2006/metadata/properties" ma:root="true" ma:fieldsID="9a0b73f6f26ccbce7a404093d35cc928" ns2:_="" ns3:_="">
    <xsd:import namespace="44aa04ed-30a2-436d-9396-0c88639bd787"/>
    <xsd:import namespace="891fd4b7-f429-4dc5-8084-937b064d36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ID_x0020_Badge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Date_x0020_left" minOccurs="0"/>
                <xsd:element ref="ns2:Onleave" minOccurs="0"/>
                <xsd:element ref="ns2:BadgeReplacement" minOccurs="0"/>
                <xsd:element ref="ns2: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a04ed-30a2-436d-9396-0c88639bd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ID_x0020_Badge" ma:index="15" nillable="true" ma:displayName="ID Badge" ma:default="0" ma:internalName="ID_x0020_Badge">
      <xsd:simpleType>
        <xsd:restriction base="dms:Boolea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Date_x0020_left" ma:index="19" nillable="true" ma:displayName="Date left" ma:format="DateOnly" ma:internalName="Date_x0020_left">
      <xsd:simpleType>
        <xsd:restriction base="dms:DateTime"/>
      </xsd:simpleType>
    </xsd:element>
    <xsd:element name="Onleave" ma:index="20" nillable="true" ma:displayName="On leave" ma:default="0" ma:format="Dropdown" ma:internalName="Onleave">
      <xsd:simpleType>
        <xsd:restriction base="dms:Boolean"/>
      </xsd:simpleType>
    </xsd:element>
    <xsd:element name="BadgeReplacement" ma:index="21" nillable="true" ma:displayName="Badge Replacement" ma:format="DateOnly" ma:internalName="BadgeReplacement">
      <xsd:simpleType>
        <xsd:restriction base="dms:DateTime"/>
      </xsd:simpleType>
    </xsd:element>
    <xsd:element name="Status" ma:index="22" nillable="true" ma:displayName="Status" ma:internalName="Status">
      <xsd:simpleType>
        <xsd:restriction base="dms:Text">
          <xsd:maxLength value="255"/>
        </xsd:restriction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fb4f2b1d-c185-420b-b074-dd5dfa5bef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fd4b7-f429-4dc5-8084-937b064d36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320b2032-cccb-4489-9c30-8669224ca209}" ma:internalName="TaxCatchAll" ma:showField="CatchAllData" ma:web="891fd4b7-f429-4dc5-8084-937b064d36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E21D03-5A67-4FE2-BB8A-91BF4CA7D63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91fd4b7-f429-4dc5-8084-937b064d3672"/>
    <ds:schemaRef ds:uri="44aa04ed-30a2-436d-9396-0c88639bd78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478499C-51B5-4087-95BA-C677A6DEB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a04ed-30a2-436d-9396-0c88639bd787"/>
    <ds:schemaRef ds:uri="891fd4b7-f429-4dc5-8084-937b064d36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8C6334-54C6-47DF-8454-10B57797ED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1068</Words>
  <Application>Microsoft Office PowerPoint</Application>
  <PresentationFormat>On-screen Show (16:9)</PresentationFormat>
  <Paragraphs>163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Open Sans</vt:lpstr>
      <vt:lpstr>Arial</vt:lpstr>
      <vt:lpstr>Calibri</vt:lpstr>
      <vt:lpstr>Open Sans ExtraBold</vt:lpstr>
      <vt:lpstr>Simple Light</vt:lpstr>
      <vt:lpstr>1_Cover slides</vt:lpstr>
      <vt:lpstr>Content slides</vt:lpstr>
      <vt:lpstr>Help During the Energy Crisis</vt:lpstr>
      <vt:lpstr>Background to the Energy Crisis</vt:lpstr>
      <vt:lpstr>Energy Price Cap</vt:lpstr>
      <vt:lpstr>Energy Price Guarantee</vt:lpstr>
      <vt:lpstr>What are we seeing?</vt:lpstr>
      <vt:lpstr>Who is it impacting?</vt:lpstr>
      <vt:lpstr>Energy bill discount</vt:lpstr>
      <vt:lpstr>Cost of living payments</vt:lpstr>
      <vt:lpstr>Council Tax Energy Rebate</vt:lpstr>
      <vt:lpstr>Other support payments</vt:lpstr>
      <vt:lpstr>Help from Energy Providers</vt:lpstr>
      <vt:lpstr>Negotiating with Energy Companies</vt:lpstr>
      <vt:lpstr>Social Policy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and meet Citizens Advice [name]</dc:title>
  <dc:creator>Susana Carvalho</dc:creator>
  <cp:lastModifiedBy>Leanne Campbell Syers</cp:lastModifiedBy>
  <cp:revision>16</cp:revision>
  <dcterms:modified xsi:type="dcterms:W3CDTF">2022-11-30T09:33:09Z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0x010100A5E56BBA8CE59147B1C85F61FC48A536</vt:lpwstr>
  </property>
</Properties>
</file>