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6"/>
  </p:notesMasterIdLst>
  <p:sldIdLst>
    <p:sldId id="256" r:id="rId5"/>
    <p:sldId id="309" r:id="rId6"/>
    <p:sldId id="308" r:id="rId7"/>
    <p:sldId id="299" r:id="rId8"/>
    <p:sldId id="307" r:id="rId9"/>
    <p:sldId id="270" r:id="rId10"/>
    <p:sldId id="289" r:id="rId11"/>
    <p:sldId id="294" r:id="rId12"/>
    <p:sldId id="311" r:id="rId13"/>
    <p:sldId id="312" r:id="rId14"/>
    <p:sldId id="293" r:id="rId15"/>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defTabSz="457200"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defTabSz="457200"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defTabSz="457200"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defTabSz="457200"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4944"/>
    <a:srgbClr val="AECC47"/>
    <a:srgbClr val="AECC48"/>
    <a:srgbClr val="5B55A4"/>
    <a:srgbClr val="7F7F7F"/>
    <a:srgbClr val="5F4C9B"/>
    <a:srgbClr val="3E443F"/>
    <a:srgbClr val="7F9435"/>
    <a:srgbClr val="C2D873"/>
    <a:srgbClr val="C69C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81035B-4169-4BCB-B876-ACACFAD71576}" v="72" dt="2021-11-12T13:32:31.8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754" y="8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98F657-B71F-44C9-BEF9-7D8776B811A9}" type="datetimeFigureOut">
              <a:rPr lang="en-GB" smtClean="0"/>
              <a:t>21/12/2021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8A445C-2637-4A07-99DD-0B3426081825}" type="slidenum">
              <a:rPr lang="en-GB" smtClean="0"/>
              <a:t>‹#›</a:t>
            </a:fld>
            <a:endParaRPr lang="en-GB"/>
          </a:p>
        </p:txBody>
      </p:sp>
    </p:spTree>
    <p:extLst>
      <p:ext uri="{BB962C8B-B14F-4D97-AF65-F5344CB8AC3E}">
        <p14:creationId xmlns:p14="http://schemas.microsoft.com/office/powerpoint/2010/main" val="4150083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Hello there, my name is Melanie Pilling and I work for the Torus Foundation. I’m delighted to be the Project Manager of the Healthy Neighbour Project. Here is a short video to promote our fantastic Healthy Neighbours Project opportunity</a:t>
            </a:r>
          </a:p>
        </p:txBody>
      </p:sp>
      <p:sp>
        <p:nvSpPr>
          <p:cNvPr id="4" name="Slide Number Placeholder 3"/>
          <p:cNvSpPr>
            <a:spLocks noGrp="1"/>
          </p:cNvSpPr>
          <p:nvPr>
            <p:ph type="sldNum" sz="quarter" idx="5"/>
          </p:nvPr>
        </p:nvSpPr>
        <p:spPr/>
        <p:txBody>
          <a:bodyPr/>
          <a:lstStyle/>
          <a:p>
            <a:fld id="{F98A445C-2637-4A07-99DD-0B3426081825}" type="slidenum">
              <a:rPr lang="en-GB" smtClean="0"/>
              <a:t>1</a:t>
            </a:fld>
            <a:endParaRPr lang="en-GB"/>
          </a:p>
        </p:txBody>
      </p:sp>
    </p:spTree>
    <p:extLst>
      <p:ext uri="{BB962C8B-B14F-4D97-AF65-F5344CB8AC3E}">
        <p14:creationId xmlns:p14="http://schemas.microsoft.com/office/powerpoint/2010/main" val="11378822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8A445C-2637-4A07-99DD-0B3426081825}" type="slidenum">
              <a:rPr lang="en-GB" smtClean="0"/>
              <a:t>10</a:t>
            </a:fld>
            <a:endParaRPr lang="en-GB"/>
          </a:p>
        </p:txBody>
      </p:sp>
    </p:spTree>
    <p:extLst>
      <p:ext uri="{BB962C8B-B14F-4D97-AF65-F5344CB8AC3E}">
        <p14:creationId xmlns:p14="http://schemas.microsoft.com/office/powerpoint/2010/main" val="19123464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8A445C-2637-4A07-99DD-0B3426081825}" type="slidenum">
              <a:rPr lang="en-GB" smtClean="0"/>
              <a:t>11</a:t>
            </a:fld>
            <a:endParaRPr lang="en-GB"/>
          </a:p>
        </p:txBody>
      </p:sp>
    </p:spTree>
    <p:extLst>
      <p:ext uri="{BB962C8B-B14F-4D97-AF65-F5344CB8AC3E}">
        <p14:creationId xmlns:p14="http://schemas.microsoft.com/office/powerpoint/2010/main" val="22448393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8A445C-2637-4A07-99DD-0B3426081825}" type="slidenum">
              <a:rPr lang="en-GB" smtClean="0"/>
              <a:t>2</a:t>
            </a:fld>
            <a:endParaRPr lang="en-GB"/>
          </a:p>
        </p:txBody>
      </p:sp>
    </p:spTree>
    <p:extLst>
      <p:ext uri="{BB962C8B-B14F-4D97-AF65-F5344CB8AC3E}">
        <p14:creationId xmlns:p14="http://schemas.microsoft.com/office/powerpoint/2010/main" val="881944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8A445C-2637-4A07-99DD-0B3426081825}" type="slidenum">
              <a:rPr lang="en-GB" smtClean="0"/>
              <a:t>3</a:t>
            </a:fld>
            <a:endParaRPr lang="en-GB"/>
          </a:p>
        </p:txBody>
      </p:sp>
    </p:spTree>
    <p:extLst>
      <p:ext uri="{BB962C8B-B14F-4D97-AF65-F5344CB8AC3E}">
        <p14:creationId xmlns:p14="http://schemas.microsoft.com/office/powerpoint/2010/main" val="3210359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8A445C-2637-4A07-99DD-0B3426081825}" type="slidenum">
              <a:rPr lang="en-GB" smtClean="0"/>
              <a:t>4</a:t>
            </a:fld>
            <a:endParaRPr lang="en-GB"/>
          </a:p>
        </p:txBody>
      </p:sp>
    </p:spTree>
    <p:extLst>
      <p:ext uri="{BB962C8B-B14F-4D97-AF65-F5344CB8AC3E}">
        <p14:creationId xmlns:p14="http://schemas.microsoft.com/office/powerpoint/2010/main" val="14315247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8A445C-2637-4A07-99DD-0B3426081825}" type="slidenum">
              <a:rPr lang="en-GB" smtClean="0"/>
              <a:t>5</a:t>
            </a:fld>
            <a:endParaRPr lang="en-GB"/>
          </a:p>
        </p:txBody>
      </p:sp>
    </p:spTree>
    <p:extLst>
      <p:ext uri="{BB962C8B-B14F-4D97-AF65-F5344CB8AC3E}">
        <p14:creationId xmlns:p14="http://schemas.microsoft.com/office/powerpoint/2010/main" val="1290133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8A445C-2637-4A07-99DD-0B3426081825}" type="slidenum">
              <a:rPr lang="en-GB" smtClean="0"/>
              <a:t>6</a:t>
            </a:fld>
            <a:endParaRPr lang="en-GB"/>
          </a:p>
        </p:txBody>
      </p:sp>
    </p:spTree>
    <p:extLst>
      <p:ext uri="{BB962C8B-B14F-4D97-AF65-F5344CB8AC3E}">
        <p14:creationId xmlns:p14="http://schemas.microsoft.com/office/powerpoint/2010/main" val="23906801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8A445C-2637-4A07-99DD-0B3426081825}" type="slidenum">
              <a:rPr lang="en-GB" smtClean="0"/>
              <a:t>7</a:t>
            </a:fld>
            <a:endParaRPr lang="en-GB"/>
          </a:p>
        </p:txBody>
      </p:sp>
    </p:spTree>
    <p:extLst>
      <p:ext uri="{BB962C8B-B14F-4D97-AF65-F5344CB8AC3E}">
        <p14:creationId xmlns:p14="http://schemas.microsoft.com/office/powerpoint/2010/main" val="6101963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8A445C-2637-4A07-99DD-0B3426081825}" type="slidenum">
              <a:rPr lang="en-GB" smtClean="0"/>
              <a:t>8</a:t>
            </a:fld>
            <a:endParaRPr lang="en-GB"/>
          </a:p>
        </p:txBody>
      </p:sp>
    </p:spTree>
    <p:extLst>
      <p:ext uri="{BB962C8B-B14F-4D97-AF65-F5344CB8AC3E}">
        <p14:creationId xmlns:p14="http://schemas.microsoft.com/office/powerpoint/2010/main" val="29763342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Light" panose="020F0302020204030204" pitchFamily="34" charset="0"/>
                <a:ea typeface="Calibri" panose="020F0502020204030204" pitchFamily="34" charset="0"/>
                <a:cs typeface="Calibri Light" panose="020F0302020204030204" pitchFamily="34" charset="0"/>
              </a:rPr>
              <a:t>Once you click the link it will open like this. If you are not already registered </a:t>
            </a:r>
            <a:r>
              <a:rPr lang="en-GB" sz="1200" dirty="0">
                <a:latin typeface="Calibri Light" panose="020F0302020204030204" pitchFamily="34" charset="0"/>
                <a:ea typeface="Calibri" panose="020F0502020204030204" pitchFamily="34" charset="0"/>
                <a:cs typeface="Calibri Light" panose="020F0302020204030204" pitchFamily="34" charset="0"/>
              </a:rPr>
              <a:t>you</a:t>
            </a:r>
            <a:r>
              <a:rPr lang="en-GB" sz="1200" dirty="0">
                <a:effectLst/>
                <a:latin typeface="Calibri Light" panose="020F0302020204030204" pitchFamily="34" charset="0"/>
                <a:ea typeface="Calibri" panose="020F0502020204030204" pitchFamily="34" charset="0"/>
                <a:cs typeface="Calibri Light" panose="020F0302020204030204" pitchFamily="34" charset="0"/>
              </a:rPr>
              <a:t> can click register in the top right hand corner and select ‘register as a supplier’</a:t>
            </a:r>
          </a:p>
          <a:p>
            <a:endParaRPr lang="en-GB" dirty="0"/>
          </a:p>
        </p:txBody>
      </p:sp>
      <p:sp>
        <p:nvSpPr>
          <p:cNvPr id="4" name="Slide Number Placeholder 3"/>
          <p:cNvSpPr>
            <a:spLocks noGrp="1"/>
          </p:cNvSpPr>
          <p:nvPr>
            <p:ph type="sldNum" sz="quarter" idx="5"/>
          </p:nvPr>
        </p:nvSpPr>
        <p:spPr/>
        <p:txBody>
          <a:bodyPr/>
          <a:lstStyle/>
          <a:p>
            <a:fld id="{F98A445C-2637-4A07-99DD-0B3426081825}" type="slidenum">
              <a:rPr lang="en-GB" smtClean="0"/>
              <a:t>9</a:t>
            </a:fld>
            <a:endParaRPr lang="en-GB"/>
          </a:p>
        </p:txBody>
      </p:sp>
    </p:spTree>
    <p:extLst>
      <p:ext uri="{BB962C8B-B14F-4D97-AF65-F5344CB8AC3E}">
        <p14:creationId xmlns:p14="http://schemas.microsoft.com/office/powerpoint/2010/main" val="10183213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E436C11-EDBF-B547-AA75-4CAFD777ACC9}"/>
              </a:ext>
            </a:extLst>
          </p:cNvPr>
          <p:cNvPicPr>
            <a:picLocks noChangeAspect="1"/>
          </p:cNvPicPr>
          <p:nvPr userDrawn="1"/>
        </p:nvPicPr>
        <p:blipFill>
          <a:blip r:embed="rId2"/>
          <a:stretch>
            <a:fillRect/>
          </a:stretch>
        </p:blipFill>
        <p:spPr>
          <a:xfrm>
            <a:off x="529" y="500"/>
            <a:ext cx="9142940" cy="5142500"/>
          </a:xfrm>
          <a:prstGeom prst="rect">
            <a:avLst/>
          </a:prstGeom>
        </p:spPr>
      </p:pic>
      <p:sp>
        <p:nvSpPr>
          <p:cNvPr id="6" name="TextBox 3">
            <a:extLst>
              <a:ext uri="{FF2B5EF4-FFF2-40B4-BE49-F238E27FC236}">
                <a16:creationId xmlns:a16="http://schemas.microsoft.com/office/drawing/2014/main" id="{9E2EEA8D-8478-A848-B3AE-A7D530390DBC}"/>
              </a:ext>
            </a:extLst>
          </p:cNvPr>
          <p:cNvSpPr txBox="1">
            <a:spLocks noChangeArrowheads="1"/>
          </p:cNvSpPr>
          <p:nvPr userDrawn="1"/>
        </p:nvSpPr>
        <p:spPr bwMode="auto">
          <a:xfrm>
            <a:off x="517442" y="4521200"/>
            <a:ext cx="44116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r>
              <a:rPr lang="en-US" altLang="en-US" sz="1200" err="1">
                <a:solidFill>
                  <a:schemeClr val="bg1">
                    <a:lumMod val="95000"/>
                  </a:schemeClr>
                </a:solidFill>
              </a:rPr>
              <a:t>www.torusfoundation.org.uk</a:t>
            </a:r>
            <a:endParaRPr lang="en-US" altLang="en-US" sz="1200">
              <a:solidFill>
                <a:schemeClr val="bg1">
                  <a:lumMod val="95000"/>
                </a:schemeClr>
              </a:solidFill>
            </a:endParaRPr>
          </a:p>
        </p:txBody>
      </p:sp>
      <p:sp>
        <p:nvSpPr>
          <p:cNvPr id="11" name="Title 1"/>
          <p:cNvSpPr>
            <a:spLocks noGrp="1"/>
          </p:cNvSpPr>
          <p:nvPr>
            <p:ph type="title" hasCustomPrompt="1"/>
          </p:nvPr>
        </p:nvSpPr>
        <p:spPr>
          <a:xfrm>
            <a:off x="498968" y="1489650"/>
            <a:ext cx="8229600" cy="701320"/>
          </a:xfrm>
          <a:prstGeom prst="rect">
            <a:avLst/>
          </a:prstGeom>
        </p:spPr>
        <p:txBody>
          <a:bodyPr vert="horz"/>
          <a:lstStyle>
            <a:lvl1pPr algn="l">
              <a:defRPr sz="4200" b="1" baseline="0">
                <a:solidFill>
                  <a:schemeClr val="bg1"/>
                </a:solidFill>
              </a:defRPr>
            </a:lvl1pPr>
          </a:lstStyle>
          <a:p>
            <a:r>
              <a:rPr lang="en-US"/>
              <a:t>Click to edit title style</a:t>
            </a:r>
          </a:p>
        </p:txBody>
      </p:sp>
      <p:sp>
        <p:nvSpPr>
          <p:cNvPr id="12" name="Text Placeholder 5"/>
          <p:cNvSpPr>
            <a:spLocks noGrp="1"/>
          </p:cNvSpPr>
          <p:nvPr>
            <p:ph type="body" sz="quarter" idx="10"/>
          </p:nvPr>
        </p:nvSpPr>
        <p:spPr>
          <a:xfrm>
            <a:off x="498968" y="2421466"/>
            <a:ext cx="5152189" cy="1970592"/>
          </a:xfrm>
          <a:prstGeom prst="rect">
            <a:avLst/>
          </a:prstGeom>
        </p:spPr>
        <p:txBody>
          <a:bodyPr vert="horz"/>
          <a:lstStyle>
            <a:lvl1pPr marL="0" indent="0">
              <a:buFontTx/>
              <a:buNone/>
              <a:defRPr sz="2000" b="1">
                <a:solidFill>
                  <a:schemeClr val="bg1">
                    <a:lumMod val="95000"/>
                  </a:schemeClr>
                </a:solidFill>
              </a:defRPr>
            </a:lvl1pPr>
            <a:lvl2pPr marL="0" indent="0">
              <a:buFontTx/>
              <a:buNone/>
              <a:defRPr sz="2000" b="0">
                <a:solidFill>
                  <a:schemeClr val="bg1">
                    <a:lumMod val="95000"/>
                  </a:schemeClr>
                </a:solidFill>
              </a:defRPr>
            </a:lvl2pPr>
            <a:lvl3pPr marL="0" indent="0">
              <a:buFontTx/>
              <a:buNone/>
              <a:defRPr sz="2000" b="0">
                <a:solidFill>
                  <a:schemeClr val="bg1">
                    <a:lumMod val="95000"/>
                  </a:schemeClr>
                </a:solidFill>
              </a:defRPr>
            </a:lvl3pPr>
            <a:lvl4pPr marL="0" indent="0">
              <a:buFontTx/>
              <a:buNone/>
              <a:defRPr sz="2000" b="0">
                <a:solidFill>
                  <a:schemeClr val="bg1">
                    <a:lumMod val="95000"/>
                  </a:schemeClr>
                </a:solidFill>
              </a:defRPr>
            </a:lvl4pPr>
            <a:lvl5pPr marL="0" indent="0">
              <a:buFontTx/>
              <a:buNone/>
              <a:defRPr sz="2000" b="0">
                <a:solidFill>
                  <a:schemeClr val="bg1">
                    <a:lumMod val="9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9389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1B2BA57-E137-E44F-AEEC-3E19E0CB6C52}"/>
              </a:ext>
            </a:extLst>
          </p:cNvPr>
          <p:cNvSpPr/>
          <p:nvPr userDrawn="1"/>
        </p:nvSpPr>
        <p:spPr>
          <a:xfrm>
            <a:off x="0" y="1"/>
            <a:ext cx="9144000" cy="1086280"/>
          </a:xfrm>
          <a:prstGeom prst="rect">
            <a:avLst/>
          </a:prstGeom>
          <a:solidFill>
            <a:srgbClr val="AECC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ffectLst/>
            </a:endParaRPr>
          </a:p>
        </p:txBody>
      </p:sp>
      <p:sp>
        <p:nvSpPr>
          <p:cNvPr id="13" name="Title 2"/>
          <p:cNvSpPr>
            <a:spLocks noGrp="1"/>
          </p:cNvSpPr>
          <p:nvPr>
            <p:ph type="title"/>
          </p:nvPr>
        </p:nvSpPr>
        <p:spPr>
          <a:xfrm>
            <a:off x="362420" y="363501"/>
            <a:ext cx="8229600" cy="559363"/>
          </a:xfrm>
          <a:prstGeom prst="rect">
            <a:avLst/>
          </a:prstGeom>
        </p:spPr>
        <p:txBody>
          <a:bodyPr vert="horz" anchor="b"/>
          <a:lstStyle>
            <a:lvl1pPr algn="l">
              <a:defRPr sz="2800" b="1">
                <a:solidFill>
                  <a:schemeClr val="bg1"/>
                </a:solidFill>
              </a:defRPr>
            </a:lvl1pPr>
          </a:lstStyle>
          <a:p>
            <a:r>
              <a:rPr lang="en-US"/>
              <a:t>Click to edit Master title style</a:t>
            </a:r>
          </a:p>
        </p:txBody>
      </p:sp>
      <p:sp>
        <p:nvSpPr>
          <p:cNvPr id="15" name="Content Placeholder 14"/>
          <p:cNvSpPr>
            <a:spLocks noGrp="1"/>
          </p:cNvSpPr>
          <p:nvPr>
            <p:ph sz="quarter" idx="19"/>
          </p:nvPr>
        </p:nvSpPr>
        <p:spPr>
          <a:xfrm>
            <a:off x="361950" y="1422950"/>
            <a:ext cx="8230070" cy="530660"/>
          </a:xfrm>
          <a:prstGeom prst="rect">
            <a:avLst/>
          </a:prstGeom>
        </p:spPr>
        <p:txBody>
          <a:bodyPr vert="horz"/>
          <a:lstStyle>
            <a:lvl1pPr marL="0" indent="0">
              <a:buNone/>
              <a:defRPr sz="2400" b="1">
                <a:solidFill>
                  <a:srgbClr val="AECC47"/>
                </a:solidFill>
              </a:defRPr>
            </a:lvl1pPr>
            <a:lvl2pPr marL="457200" indent="0">
              <a:buNone/>
              <a:defRPr sz="1800" b="1">
                <a:solidFill>
                  <a:schemeClr val="tx1">
                    <a:lumMod val="90000"/>
                    <a:lumOff val="10000"/>
                  </a:schemeClr>
                </a:solidFill>
              </a:defRPr>
            </a:lvl2pPr>
            <a:lvl3pPr marL="914400" indent="0">
              <a:buNone/>
              <a:defRPr sz="1800" b="1">
                <a:solidFill>
                  <a:schemeClr val="tx1">
                    <a:lumMod val="90000"/>
                    <a:lumOff val="10000"/>
                  </a:schemeClr>
                </a:solidFill>
              </a:defRPr>
            </a:lvl3pPr>
            <a:lvl4pPr marL="1371600" indent="0">
              <a:buNone/>
              <a:defRPr sz="1800" b="1">
                <a:solidFill>
                  <a:schemeClr val="tx1">
                    <a:lumMod val="90000"/>
                    <a:lumOff val="10000"/>
                  </a:schemeClr>
                </a:solidFill>
              </a:defRPr>
            </a:lvl4pPr>
            <a:lvl5pPr marL="1828800" indent="0">
              <a:buNone/>
              <a:defRPr sz="1800" b="1">
                <a:solidFill>
                  <a:schemeClr val="tx1">
                    <a:lumMod val="90000"/>
                    <a:lumOff val="10000"/>
                  </a:schemeClr>
                </a:solidFill>
              </a:defRPr>
            </a:lvl5pPr>
          </a:lstStyle>
          <a:p>
            <a:pPr lvl="0"/>
            <a:r>
              <a:rPr lang="en-US"/>
              <a:t>Edit Master text styles</a:t>
            </a:r>
          </a:p>
        </p:txBody>
      </p:sp>
      <p:sp>
        <p:nvSpPr>
          <p:cNvPr id="16" name="Text Placeholder 11"/>
          <p:cNvSpPr>
            <a:spLocks noGrp="1"/>
          </p:cNvSpPr>
          <p:nvPr>
            <p:ph type="body" sz="quarter" idx="18"/>
          </p:nvPr>
        </p:nvSpPr>
        <p:spPr>
          <a:xfrm>
            <a:off x="361950" y="2242368"/>
            <a:ext cx="7639049" cy="2566699"/>
          </a:xfrm>
          <a:prstGeom prst="rect">
            <a:avLst/>
          </a:prstGeom>
        </p:spPr>
        <p:txBody>
          <a:bodyPr vert="horz"/>
          <a:lstStyle>
            <a:lvl1pPr marL="179388" indent="-179388">
              <a:buClr>
                <a:schemeClr val="bg2"/>
              </a:buClr>
              <a:defRPr sz="1800">
                <a:solidFill>
                  <a:srgbClr val="2C1625"/>
                </a:solidFill>
              </a:defRPr>
            </a:lvl1pPr>
            <a:lvl2pPr marL="179388" indent="-179388">
              <a:buClr>
                <a:schemeClr val="bg2"/>
              </a:buClr>
              <a:buFont typeface="Arial"/>
              <a:buChar char="•"/>
              <a:defRPr sz="1800">
                <a:solidFill>
                  <a:srgbClr val="2C1625"/>
                </a:solidFill>
              </a:defRPr>
            </a:lvl2pPr>
            <a:lvl3pPr marL="360363" indent="-180975" defTabSz="360363">
              <a:buClr>
                <a:schemeClr val="bg2"/>
              </a:buClr>
              <a:defRPr sz="1800">
                <a:solidFill>
                  <a:srgbClr val="2C1625"/>
                </a:solidFill>
              </a:defRPr>
            </a:lvl3pPr>
            <a:lvl4pPr marL="360363" indent="-180975">
              <a:buClr>
                <a:schemeClr val="bg2"/>
              </a:buClr>
              <a:defRPr sz="1800">
                <a:solidFill>
                  <a:srgbClr val="2C1625"/>
                </a:solidFill>
              </a:defRPr>
            </a:lvl4pPr>
            <a:lvl5pPr marL="360363" indent="-180975">
              <a:buClr>
                <a:schemeClr val="bg2"/>
              </a:buClr>
              <a:defRPr sz="1800">
                <a:solidFill>
                  <a:srgbClr val="2C1625"/>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D039FA43-72C8-194B-A213-7D9E60C20AB7}"/>
              </a:ext>
            </a:extLst>
          </p:cNvPr>
          <p:cNvPicPr>
            <a:picLocks noChangeAspect="1"/>
          </p:cNvPicPr>
          <p:nvPr userDrawn="1"/>
        </p:nvPicPr>
        <p:blipFill>
          <a:blip r:embed="rId2"/>
          <a:stretch>
            <a:fillRect/>
          </a:stretch>
        </p:blipFill>
        <p:spPr>
          <a:xfrm>
            <a:off x="7627584" y="4565126"/>
            <a:ext cx="1315248" cy="325726"/>
          </a:xfrm>
          <a:prstGeom prst="rect">
            <a:avLst/>
          </a:prstGeom>
        </p:spPr>
      </p:pic>
    </p:spTree>
    <p:extLst>
      <p:ext uri="{BB962C8B-B14F-4D97-AF65-F5344CB8AC3E}">
        <p14:creationId xmlns:p14="http://schemas.microsoft.com/office/powerpoint/2010/main" val="319674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A1CEEE-D472-7743-A191-9A37D825AC2A}"/>
              </a:ext>
            </a:extLst>
          </p:cNvPr>
          <p:cNvSpPr/>
          <p:nvPr userDrawn="1"/>
        </p:nvSpPr>
        <p:spPr>
          <a:xfrm>
            <a:off x="0" y="1"/>
            <a:ext cx="9144000" cy="1086280"/>
          </a:xfrm>
          <a:prstGeom prst="rect">
            <a:avLst/>
          </a:prstGeom>
          <a:solidFill>
            <a:srgbClr val="AECC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ffectLst/>
            </a:endParaRPr>
          </a:p>
        </p:txBody>
      </p:sp>
      <p:pic>
        <p:nvPicPr>
          <p:cNvPr id="5" name="Picture 4">
            <a:extLst>
              <a:ext uri="{FF2B5EF4-FFF2-40B4-BE49-F238E27FC236}">
                <a16:creationId xmlns:a16="http://schemas.microsoft.com/office/drawing/2014/main" id="{52B0FBEC-B086-8D47-BEED-E0909FB13703}"/>
              </a:ext>
            </a:extLst>
          </p:cNvPr>
          <p:cNvPicPr>
            <a:picLocks noChangeAspect="1"/>
          </p:cNvPicPr>
          <p:nvPr userDrawn="1"/>
        </p:nvPicPr>
        <p:blipFill>
          <a:blip r:embed="rId2"/>
          <a:stretch>
            <a:fillRect/>
          </a:stretch>
        </p:blipFill>
        <p:spPr>
          <a:xfrm>
            <a:off x="7627584" y="4565126"/>
            <a:ext cx="1315248" cy="325726"/>
          </a:xfrm>
          <a:prstGeom prst="rect">
            <a:avLst/>
          </a:prstGeom>
        </p:spPr>
      </p:pic>
    </p:spTree>
    <p:extLst>
      <p:ext uri="{BB962C8B-B14F-4D97-AF65-F5344CB8AC3E}">
        <p14:creationId xmlns:p14="http://schemas.microsoft.com/office/powerpoint/2010/main" val="9077667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959693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56" r:id="rId4"/>
  </p:sldLayoutIdLst>
  <p:txStyles>
    <p:titleStyle>
      <a:lvl1pPr algn="ctr" defTabSz="457200" rtl="0" eaLnBrk="1" fontAlgn="base" hangingPunct="1">
        <a:spcBef>
          <a:spcPct val="0"/>
        </a:spcBef>
        <a:spcAft>
          <a:spcPct val="0"/>
        </a:spcAft>
        <a:defRPr sz="4400" kern="1200">
          <a:solidFill>
            <a:schemeClr val="tx1"/>
          </a:solidFill>
          <a:latin typeface="+mj-lt"/>
          <a:ea typeface="+mj-ea"/>
          <a:cs typeface="+mj-cs"/>
        </a:defRPr>
      </a:lvl1pPr>
      <a:lvl2pPr algn="ctr" defTabSz="457200" rtl="0" eaLnBrk="1" fontAlgn="base" hangingPunct="1">
        <a:spcBef>
          <a:spcPct val="0"/>
        </a:spcBef>
        <a:spcAft>
          <a:spcPct val="0"/>
        </a:spcAft>
        <a:defRPr sz="4400">
          <a:solidFill>
            <a:schemeClr val="tx1"/>
          </a:solidFill>
          <a:latin typeface="Calibri" panose="020F0502020204030204" pitchFamily="34" charset="0"/>
        </a:defRPr>
      </a:lvl2pPr>
      <a:lvl3pPr algn="ctr" defTabSz="457200" rtl="0" eaLnBrk="1" fontAlgn="base" hangingPunct="1">
        <a:spcBef>
          <a:spcPct val="0"/>
        </a:spcBef>
        <a:spcAft>
          <a:spcPct val="0"/>
        </a:spcAft>
        <a:defRPr sz="4400">
          <a:solidFill>
            <a:schemeClr val="tx1"/>
          </a:solidFill>
          <a:latin typeface="Calibri" panose="020F0502020204030204" pitchFamily="34" charset="0"/>
        </a:defRPr>
      </a:lvl3pPr>
      <a:lvl4pPr algn="ctr" defTabSz="457200" rtl="0" eaLnBrk="1" fontAlgn="base" hangingPunct="1">
        <a:spcBef>
          <a:spcPct val="0"/>
        </a:spcBef>
        <a:spcAft>
          <a:spcPct val="0"/>
        </a:spcAft>
        <a:defRPr sz="4400">
          <a:solidFill>
            <a:schemeClr val="tx1"/>
          </a:solidFill>
          <a:latin typeface="Calibri" panose="020F0502020204030204" pitchFamily="34" charset="0"/>
        </a:defRPr>
      </a:lvl4pPr>
      <a:lvl5pPr algn="ctr" defTabSz="457200" rtl="0" eaLnBrk="1" fontAlgn="base" hangingPunct="1">
        <a:spcBef>
          <a:spcPct val="0"/>
        </a:spcBef>
        <a:spcAft>
          <a:spcPct val="0"/>
        </a:spcAft>
        <a:defRPr sz="4400">
          <a:solidFill>
            <a:schemeClr val="tx1"/>
          </a:solidFill>
          <a:latin typeface="Calibri" panose="020F0502020204030204" pitchFamily="34" charset="0"/>
        </a:defRPr>
      </a:lvl5pPr>
      <a:lvl6pPr marL="457200" algn="ctr" defTabSz="457200" rtl="0" eaLnBrk="1" fontAlgn="base" hangingPunct="1">
        <a:spcBef>
          <a:spcPct val="0"/>
        </a:spcBef>
        <a:spcAft>
          <a:spcPct val="0"/>
        </a:spcAft>
        <a:defRPr sz="4400">
          <a:solidFill>
            <a:schemeClr val="tx1"/>
          </a:solidFill>
          <a:latin typeface="Calibri" panose="020F0502020204030204" pitchFamily="34" charset="0"/>
        </a:defRPr>
      </a:lvl6pPr>
      <a:lvl7pPr marL="914400" algn="ctr" defTabSz="457200" rtl="0" eaLnBrk="1" fontAlgn="base" hangingPunct="1">
        <a:spcBef>
          <a:spcPct val="0"/>
        </a:spcBef>
        <a:spcAft>
          <a:spcPct val="0"/>
        </a:spcAft>
        <a:defRPr sz="4400">
          <a:solidFill>
            <a:schemeClr val="tx1"/>
          </a:solidFill>
          <a:latin typeface="Calibri" panose="020F0502020204030204" pitchFamily="34" charset="0"/>
        </a:defRPr>
      </a:lvl7pPr>
      <a:lvl8pPr marL="1371600" algn="ctr" defTabSz="457200" rtl="0" eaLnBrk="1" fontAlgn="base" hangingPunct="1">
        <a:spcBef>
          <a:spcPct val="0"/>
        </a:spcBef>
        <a:spcAft>
          <a:spcPct val="0"/>
        </a:spcAft>
        <a:defRPr sz="4400">
          <a:solidFill>
            <a:schemeClr val="tx1"/>
          </a:solidFill>
          <a:latin typeface="Calibri" panose="020F0502020204030204" pitchFamily="34" charset="0"/>
        </a:defRPr>
      </a:lvl8pPr>
      <a:lvl9pPr marL="1828800" algn="ctr" defTabSz="457200" rtl="0" eaLnBrk="1" fontAlgn="base" hangingPunct="1">
        <a:spcBef>
          <a:spcPct val="0"/>
        </a:spcBef>
        <a:spcAft>
          <a:spcPct val="0"/>
        </a:spcAft>
        <a:defRPr sz="4400">
          <a:solidFill>
            <a:schemeClr val="tx1"/>
          </a:solidFill>
          <a:latin typeface="Calibri" panose="020F0502020204030204" pitchFamily="34"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7" Type="http://schemas.openxmlformats.org/officeDocument/2006/relationships/image" Target="../media/image3.png"/><Relationship Id="rId2" Type="http://schemas.microsoft.com/office/2007/relationships/media" Target="../media/media10.m4a"/><Relationship Id="rId1" Type="http://schemas.openxmlformats.org/officeDocument/2006/relationships/tags" Target="../tags/tag7.xml"/><Relationship Id="rId6" Type="http://schemas.openxmlformats.org/officeDocument/2006/relationships/image" Target="../media/image9.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hyperlink" Target="mailto:kate.ryan@torus.co.uk" TargetMode="External"/><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7" Type="http://schemas.openxmlformats.org/officeDocument/2006/relationships/image" Target="../media/image3.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3.png"/><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3.png"/><Relationship Id="rId2" Type="http://schemas.microsoft.com/office/2007/relationships/media" Target="../media/media6.m4a"/><Relationship Id="rId1" Type="http://schemas.openxmlformats.org/officeDocument/2006/relationships/tags" Target="../tags/tag4.xml"/><Relationship Id="rId6" Type="http://schemas.openxmlformats.org/officeDocument/2006/relationships/image" Target="../media/image6.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5.xml"/><Relationship Id="rId6" Type="http://schemas.openxmlformats.org/officeDocument/2006/relationships/image" Target="../media/image3.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8.m4a"/><Relationship Id="rId7" Type="http://schemas.openxmlformats.org/officeDocument/2006/relationships/hyperlink" Target="https://www.delta-esourcing.com/" TargetMode="External"/><Relationship Id="rId2" Type="http://schemas.microsoft.com/office/2007/relationships/media" Target="../media/media8.m4a"/><Relationship Id="rId1" Type="http://schemas.openxmlformats.org/officeDocument/2006/relationships/tags" Target="../tags/tag6.xml"/><Relationship Id="rId6" Type="http://schemas.openxmlformats.org/officeDocument/2006/relationships/image" Target="../media/image7.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8.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5">
            <a:extLst>
              <a:ext uri="{FF2B5EF4-FFF2-40B4-BE49-F238E27FC236}">
                <a16:creationId xmlns:a16="http://schemas.microsoft.com/office/drawing/2014/main" id="{4B21F5FE-1178-9B4D-A0E5-ED9FD36C8A88}"/>
              </a:ext>
            </a:extLst>
          </p:cNvPr>
          <p:cNvSpPr>
            <a:spLocks noGrp="1"/>
          </p:cNvSpPr>
          <p:nvPr>
            <p:ph type="title"/>
          </p:nvPr>
        </p:nvSpPr>
        <p:spPr bwMode="auto">
          <a:xfrm>
            <a:off x="0" y="2220912"/>
            <a:ext cx="8229600" cy="701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spc="50" dirty="0">
                <a:ln w="19050" cmpd="sng">
                  <a:solidFill>
                    <a:srgbClr val="424944"/>
                  </a:solidFill>
                  <a:prstDash val="solid"/>
                </a:ln>
                <a:effectLst>
                  <a:glow rad="38100">
                    <a:schemeClr val="accent1">
                      <a:alpha val="40000"/>
                    </a:schemeClr>
                  </a:glow>
                </a:effectLst>
                <a:latin typeface="Calibri Light" panose="020F0302020204030204" pitchFamily="34" charset="0"/>
                <a:cs typeface="Calibri Light" panose="020F0302020204030204" pitchFamily="34" charset="0"/>
              </a:rPr>
              <a:t>Healthy Neighbours Project</a:t>
            </a:r>
            <a:endParaRPr lang="en-US" altLang="en-US" spc="50" dirty="0">
              <a:ln w="19050" cmpd="sng">
                <a:solidFill>
                  <a:srgbClr val="424944"/>
                </a:solidFill>
                <a:prstDash val="solid"/>
              </a:ln>
              <a:effectLst>
                <a:glow rad="38100">
                  <a:schemeClr val="accent1">
                    <a:alpha val="40000"/>
                  </a:schemeClr>
                </a:glow>
              </a:effectLst>
              <a:latin typeface="Calibri Light" panose="020F0302020204030204" pitchFamily="34" charset="0"/>
              <a:cs typeface="Calibri Light" panose="020F0302020204030204" pitchFamily="34" charset="0"/>
            </a:endParaRPr>
          </a:p>
        </p:txBody>
      </p:sp>
      <p:sp>
        <p:nvSpPr>
          <p:cNvPr id="5" name="Rectangle 4">
            <a:extLst>
              <a:ext uri="{FF2B5EF4-FFF2-40B4-BE49-F238E27FC236}">
                <a16:creationId xmlns:a16="http://schemas.microsoft.com/office/drawing/2014/main" id="{D2D39454-BDC5-4CA5-BCCF-2F600D4E9680}"/>
              </a:ext>
            </a:extLst>
          </p:cNvPr>
          <p:cNvSpPr/>
          <p:nvPr/>
        </p:nvSpPr>
        <p:spPr>
          <a:xfrm>
            <a:off x="5863696" y="4162755"/>
            <a:ext cx="3132204" cy="646331"/>
          </a:xfrm>
          <a:prstGeom prst="rect">
            <a:avLst/>
          </a:prstGeom>
        </p:spPr>
        <p:txBody>
          <a:bodyPr wrap="none">
            <a:spAutoFit/>
          </a:bodyPr>
          <a:lstStyle/>
          <a:p>
            <a:pPr lvl="0" algn="r"/>
            <a:r>
              <a:rPr lang="en-US" b="1" dirty="0">
                <a:ln>
                  <a:solidFill>
                    <a:srgbClr val="424944"/>
                  </a:solidFill>
                </a:ln>
                <a:solidFill>
                  <a:schemeClr val="bg1"/>
                </a:solidFill>
                <a:latin typeface="Calibri Light" panose="020F0302020204030204" pitchFamily="34" charset="0"/>
                <a:cs typeface="Calibri Light" panose="020F0302020204030204" pitchFamily="34" charset="0"/>
              </a:rPr>
              <a:t>Project Manager: Melanie Pilling</a:t>
            </a:r>
          </a:p>
          <a:p>
            <a:pPr lvl="0" algn="r"/>
            <a:r>
              <a:rPr lang="en-US" b="1" dirty="0">
                <a:ln>
                  <a:solidFill>
                    <a:srgbClr val="424944"/>
                  </a:solidFill>
                </a:ln>
                <a:solidFill>
                  <a:schemeClr val="bg1"/>
                </a:solidFill>
                <a:latin typeface="Calibri Light" panose="020F0302020204030204" pitchFamily="34" charset="0"/>
                <a:cs typeface="Calibri Light" panose="020F0302020204030204" pitchFamily="34" charset="0"/>
              </a:rPr>
              <a:t>Procurement Contact: Kate Ryan</a:t>
            </a:r>
          </a:p>
        </p:txBody>
      </p:sp>
      <p:sp>
        <p:nvSpPr>
          <p:cNvPr id="8" name="TextBox 7">
            <a:extLst>
              <a:ext uri="{FF2B5EF4-FFF2-40B4-BE49-F238E27FC236}">
                <a16:creationId xmlns:a16="http://schemas.microsoft.com/office/drawing/2014/main" id="{05286F77-D0DF-4FD9-95FD-5A1F64BD9690}"/>
              </a:ext>
            </a:extLst>
          </p:cNvPr>
          <p:cNvSpPr txBox="1"/>
          <p:nvPr/>
        </p:nvSpPr>
        <p:spPr>
          <a:xfrm>
            <a:off x="2607470" y="2922587"/>
            <a:ext cx="3464718" cy="461665"/>
          </a:xfrm>
          <a:prstGeom prst="rect">
            <a:avLst/>
          </a:prstGeom>
          <a:noFill/>
        </p:spPr>
        <p:txBody>
          <a:bodyPr wrap="square">
            <a:spAutoFit/>
          </a:bodyPr>
          <a:lstStyle/>
          <a:p>
            <a:pPr algn="ctr"/>
            <a:r>
              <a:rPr lang="en-GB" sz="2400" b="1" i="1" dirty="0">
                <a:ln w="9525">
                  <a:solidFill>
                    <a:srgbClr val="424944"/>
                  </a:solidFill>
                  <a:prstDash val="solid"/>
                </a:ln>
                <a:solidFill>
                  <a:schemeClr val="bg1"/>
                </a:solidFill>
                <a:latin typeface="Calibri Light" panose="020F0302020204030204" pitchFamily="34" charset="0"/>
                <a:cs typeface="Calibri Light" panose="020F0302020204030204" pitchFamily="34" charset="0"/>
              </a:rPr>
              <a:t>‘For stronger communities’</a:t>
            </a:r>
          </a:p>
        </p:txBody>
      </p:sp>
      <p:pic>
        <p:nvPicPr>
          <p:cNvPr id="4" name="Audio 3">
            <a:hlinkClick r:id="" action="ppaction://media"/>
            <a:extLst>
              <a:ext uri="{FF2B5EF4-FFF2-40B4-BE49-F238E27FC236}">
                <a16:creationId xmlns:a16="http://schemas.microsoft.com/office/drawing/2014/main" id="{1DD5598A-B55A-4E64-B8E0-3898ACF314F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4440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250" advTm="15845"/>
    </mc:Choice>
    <mc:Fallback xmlns="">
      <p:transition spd="slow" advTm="158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045761-114D-45B4-AC1C-1F9141470361}"/>
              </a:ext>
            </a:extLst>
          </p:cNvPr>
          <p:cNvPicPr>
            <a:picLocks noChangeAspect="1"/>
          </p:cNvPicPr>
          <p:nvPr/>
        </p:nvPicPr>
        <p:blipFill>
          <a:blip r:embed="rId6"/>
          <a:stretch>
            <a:fillRect/>
          </a:stretch>
        </p:blipFill>
        <p:spPr>
          <a:xfrm>
            <a:off x="1916311" y="1522824"/>
            <a:ext cx="5311378" cy="2944755"/>
          </a:xfrm>
          <a:prstGeom prst="rect">
            <a:avLst/>
          </a:prstGeom>
          <a:ln w="38100">
            <a:solidFill>
              <a:srgbClr val="424944"/>
            </a:solidFill>
          </a:ln>
        </p:spPr>
      </p:pic>
      <p:sp>
        <p:nvSpPr>
          <p:cNvPr id="17" name="Title 1">
            <a:extLst>
              <a:ext uri="{FF2B5EF4-FFF2-40B4-BE49-F238E27FC236}">
                <a16:creationId xmlns:a16="http://schemas.microsoft.com/office/drawing/2014/main" id="{7CF3AC9C-CBC5-4794-9B66-4FC14001824A}"/>
              </a:ext>
            </a:extLst>
          </p:cNvPr>
          <p:cNvSpPr>
            <a:spLocks noGrp="1"/>
          </p:cNvSpPr>
          <p:nvPr>
            <p:ph type="title"/>
          </p:nvPr>
        </p:nvSpPr>
        <p:spPr>
          <a:xfrm>
            <a:off x="362420" y="363501"/>
            <a:ext cx="8229600" cy="559363"/>
          </a:xfrm>
        </p:spPr>
        <p:txBody>
          <a:bodyPr/>
          <a:lstStyle/>
          <a:p>
            <a:r>
              <a:rPr lang="en-GB" dirty="0">
                <a:ln w="9525">
                  <a:solidFill>
                    <a:srgbClr val="424944"/>
                  </a:solidFill>
                  <a:prstDash val="solid"/>
                </a:ln>
                <a:latin typeface="Calibri Light" panose="020F0302020204030204" pitchFamily="34" charset="0"/>
                <a:cs typeface="Calibri Light" panose="020F0302020204030204" pitchFamily="34" charset="0"/>
              </a:rPr>
              <a:t>What does Delta looks like?</a:t>
            </a:r>
          </a:p>
        </p:txBody>
      </p:sp>
      <p:pic>
        <p:nvPicPr>
          <p:cNvPr id="5" name="Audio 4">
            <a:hlinkClick r:id="" action="ppaction://media"/>
            <a:extLst>
              <a:ext uri="{FF2B5EF4-FFF2-40B4-BE49-F238E27FC236}">
                <a16:creationId xmlns:a16="http://schemas.microsoft.com/office/drawing/2014/main" id="{7F380E6D-7EB2-4276-ADF6-701A4B01B18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440738" y="4440238"/>
            <a:ext cx="487362" cy="487362"/>
          </a:xfrm>
          <a:prstGeom prst="rect">
            <a:avLst/>
          </a:prstGeom>
        </p:spPr>
      </p:pic>
    </p:spTree>
    <p:custDataLst>
      <p:tags r:id="rId1"/>
    </p:custDataLst>
    <p:extLst>
      <p:ext uri="{BB962C8B-B14F-4D97-AF65-F5344CB8AC3E}">
        <p14:creationId xmlns:p14="http://schemas.microsoft.com/office/powerpoint/2010/main" val="2186258537"/>
      </p:ext>
    </p:extLst>
  </p:cSld>
  <p:clrMapOvr>
    <a:masterClrMapping/>
  </p:clrMapOvr>
  <mc:AlternateContent xmlns:mc="http://schemas.openxmlformats.org/markup-compatibility/2006" xmlns:p14="http://schemas.microsoft.com/office/powerpoint/2010/main">
    <mc:Choice Requires="p14">
      <p:transition spd="slow" p14:dur="2000" advTm="21914"/>
    </mc:Choice>
    <mc:Fallback xmlns="">
      <p:transition spd="slow" advTm="219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C88C6-D017-4944-ACBC-6EDA7D654D7F}"/>
              </a:ext>
            </a:extLst>
          </p:cNvPr>
          <p:cNvSpPr>
            <a:spLocks noGrp="1"/>
          </p:cNvSpPr>
          <p:nvPr>
            <p:ph type="title"/>
          </p:nvPr>
        </p:nvSpPr>
        <p:spPr/>
        <p:txBody>
          <a:bodyPr/>
          <a:lstStyle/>
          <a:p>
            <a:r>
              <a:rPr lang="en-US" dirty="0">
                <a:ln>
                  <a:solidFill>
                    <a:srgbClr val="424944"/>
                  </a:solidFill>
                </a:ln>
                <a:latin typeface="Calibri Light" panose="020F0302020204030204" pitchFamily="34" charset="0"/>
                <a:cs typeface="Calibri Light" panose="020F0302020204030204" pitchFamily="34" charset="0"/>
              </a:rPr>
              <a:t>Thank you for listening</a:t>
            </a:r>
          </a:p>
        </p:txBody>
      </p:sp>
      <p:sp>
        <p:nvSpPr>
          <p:cNvPr id="3" name="TextBox 2">
            <a:extLst>
              <a:ext uri="{FF2B5EF4-FFF2-40B4-BE49-F238E27FC236}">
                <a16:creationId xmlns:a16="http://schemas.microsoft.com/office/drawing/2014/main" id="{5F235157-F1CA-46CD-A944-0A9305782804}"/>
              </a:ext>
            </a:extLst>
          </p:cNvPr>
          <p:cNvSpPr txBox="1"/>
          <p:nvPr/>
        </p:nvSpPr>
        <p:spPr>
          <a:xfrm>
            <a:off x="0" y="1374156"/>
            <a:ext cx="9144000" cy="2616101"/>
          </a:xfrm>
          <a:prstGeom prst="rect">
            <a:avLst/>
          </a:prstGeom>
          <a:noFill/>
        </p:spPr>
        <p:txBody>
          <a:bodyPr wrap="square" rtlCol="0">
            <a:spAutoFit/>
          </a:bodyPr>
          <a:lstStyle/>
          <a:p>
            <a:pPr algn="ctr"/>
            <a:endParaRPr lang="en-US" dirty="0">
              <a:solidFill>
                <a:srgbClr val="424944"/>
              </a:solidFill>
              <a:latin typeface="Calibri Light" panose="020F0302020204030204" pitchFamily="34" charset="0"/>
              <a:cs typeface="Calibri Light" panose="020F0302020204030204" pitchFamily="34" charset="0"/>
            </a:endParaRPr>
          </a:p>
          <a:p>
            <a:pPr algn="ctr"/>
            <a:endParaRPr lang="en-US" dirty="0">
              <a:solidFill>
                <a:srgbClr val="424944"/>
              </a:solidFill>
              <a:latin typeface="Calibri Light" panose="020F0302020204030204" pitchFamily="34" charset="0"/>
              <a:cs typeface="Calibri Light" panose="020F0302020204030204" pitchFamily="34" charset="0"/>
            </a:endParaRPr>
          </a:p>
          <a:p>
            <a:pPr algn="ctr"/>
            <a:r>
              <a:rPr lang="en-US" dirty="0">
                <a:solidFill>
                  <a:srgbClr val="424944"/>
                </a:solidFill>
                <a:latin typeface="Calibri Light" panose="020F0302020204030204" pitchFamily="34" charset="0"/>
                <a:cs typeface="Calibri Light" panose="020F0302020204030204" pitchFamily="34" charset="0"/>
              </a:rPr>
              <a:t>If you have any further questions before the tender goes live, </a:t>
            </a:r>
          </a:p>
          <a:p>
            <a:pPr algn="ctr"/>
            <a:r>
              <a:rPr lang="en-US" dirty="0">
                <a:solidFill>
                  <a:srgbClr val="424944"/>
                </a:solidFill>
                <a:latin typeface="Calibri Light" panose="020F0302020204030204" pitchFamily="34" charset="0"/>
                <a:cs typeface="Calibri Light" panose="020F0302020204030204" pitchFamily="34" charset="0"/>
              </a:rPr>
              <a:t>then please don’t hesitate to contact Kate Ryan.</a:t>
            </a:r>
          </a:p>
          <a:p>
            <a:pPr algn="ctr"/>
            <a:endParaRPr lang="en-US" dirty="0">
              <a:solidFill>
                <a:srgbClr val="424944"/>
              </a:solidFill>
              <a:latin typeface="Calibri Light" panose="020F0302020204030204" pitchFamily="34" charset="0"/>
              <a:cs typeface="Calibri Light" panose="020F03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800" b="1" i="0" u="none" strike="noStrike" cap="none" normalizeH="0" baseline="0" dirty="0">
                <a:ln>
                  <a:noFill/>
                </a:ln>
                <a:solidFill>
                  <a:srgbClr val="424944"/>
                </a:solidFill>
                <a:effectLst/>
                <a:latin typeface="Calibri Light" panose="020F0302020204030204" pitchFamily="34" charset="0"/>
                <a:ea typeface="Calibri" panose="020F0502020204030204" pitchFamily="34" charset="0"/>
                <a:cs typeface="Calibri Light" panose="020F0302020204030204" pitchFamily="34" charset="0"/>
              </a:rPr>
              <a:t>Email:</a:t>
            </a:r>
            <a:r>
              <a:rPr lang="en-GB" altLang="en-US" b="1" dirty="0">
                <a:solidFill>
                  <a:srgbClr val="424944"/>
                </a:solidFill>
                <a:latin typeface="Calibri Light" panose="020F0302020204030204" pitchFamily="34" charset="0"/>
                <a:ea typeface="Calibri" panose="020F0502020204030204" pitchFamily="34" charset="0"/>
                <a:cs typeface="Calibri Light" panose="020F0302020204030204" pitchFamily="34" charset="0"/>
              </a:rPr>
              <a:t>        </a:t>
            </a:r>
            <a:r>
              <a:rPr kumimoji="0" lang="en-GB" altLang="en-US" sz="1800" b="0" i="0" u="none" strike="noStrike" cap="none" normalizeH="0" baseline="0" dirty="0">
                <a:ln>
                  <a:noFill/>
                </a:ln>
                <a:solidFill>
                  <a:srgbClr val="424944"/>
                </a:solidFill>
                <a:effectLst/>
                <a:latin typeface="Calibri Light" panose="020F0302020204030204" pitchFamily="34" charset="0"/>
                <a:ea typeface="Calibri" panose="020F0502020204030204" pitchFamily="34" charset="0"/>
                <a:cs typeface="Calibri Light" panose="020F0302020204030204" pitchFamily="34" charset="0"/>
                <a:hlinkClick r:id="rId5">
                  <a:extLst>
                    <a:ext uri="{A12FA001-AC4F-418D-AE19-62706E023703}">
                      <ahyp:hlinkClr xmlns:ahyp="http://schemas.microsoft.com/office/drawing/2018/hyperlinkcolor" xmlns="" val="tx"/>
                    </a:ext>
                  </a:extLst>
                </a:hlinkClick>
              </a:rPr>
              <a:t>kate.ryan@torus.co.uk</a:t>
            </a:r>
            <a:endParaRPr kumimoji="0" lang="en-GB" altLang="en-US" sz="1800" b="0" i="0" u="none" strike="noStrike" cap="none" normalizeH="0" baseline="0" dirty="0">
              <a:ln>
                <a:noFill/>
              </a:ln>
              <a:solidFill>
                <a:srgbClr val="424944"/>
              </a:solidFill>
              <a:effectLst/>
              <a:latin typeface="Calibri Light" panose="020F0302020204030204" pitchFamily="34" charset="0"/>
              <a:cs typeface="Calibri Light" panose="020F0302020204030204" pitchFamily="34" charset="0"/>
            </a:endParaRPr>
          </a:p>
          <a:p>
            <a:pPr algn="ctr"/>
            <a:endParaRPr lang="en-US" dirty="0">
              <a:solidFill>
                <a:srgbClr val="3E443F"/>
              </a:solidFill>
              <a:latin typeface="Calibri Light" panose="020F0302020204030204" pitchFamily="34" charset="0"/>
              <a:cs typeface="Calibri Light" panose="020F0302020204030204" pitchFamily="34" charset="0"/>
            </a:endParaRPr>
          </a:p>
          <a:p>
            <a:pPr algn="ctr"/>
            <a:r>
              <a:rPr lang="en-US" dirty="0">
                <a:solidFill>
                  <a:srgbClr val="3E443F"/>
                </a:solidFill>
                <a:latin typeface="Calibri Light" panose="020F0302020204030204" pitchFamily="34" charset="0"/>
                <a:cs typeface="Calibri Light" panose="020F0302020204030204" pitchFamily="34" charset="0"/>
              </a:rPr>
              <a:t>For all enquiries after this date, all questions must be sent via Delta.</a:t>
            </a:r>
          </a:p>
          <a:p>
            <a:endParaRPr lang="en-GB" sz="2000" dirty="0">
              <a:solidFill>
                <a:srgbClr val="3E443F"/>
              </a:solidFill>
              <a:latin typeface="Calibri Light" panose="020F0302020204030204" pitchFamily="34" charset="0"/>
              <a:cs typeface="Calibri Light" panose="020F0302020204030204" pitchFamily="34" charset="0"/>
            </a:endParaRPr>
          </a:p>
        </p:txBody>
      </p:sp>
      <p:pic>
        <p:nvPicPr>
          <p:cNvPr id="11" name="Audio 10">
            <a:hlinkClick r:id="" action="ppaction://media"/>
            <a:extLst>
              <a:ext uri="{FF2B5EF4-FFF2-40B4-BE49-F238E27FC236}">
                <a16:creationId xmlns:a16="http://schemas.microsoft.com/office/drawing/2014/main" id="{C01926F4-3DDC-45D8-A745-E2392AB0B9C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877845479"/>
      </p:ext>
    </p:extLst>
  </p:cSld>
  <p:clrMapOvr>
    <a:masterClrMapping/>
  </p:clrMapOvr>
  <mc:AlternateContent xmlns:mc="http://schemas.openxmlformats.org/markup-compatibility/2006" xmlns:p14="http://schemas.microsoft.com/office/powerpoint/2010/main">
    <mc:Choice Requires="p14">
      <p:transition spd="slow" p14:dur="3000" advTm="46914"/>
    </mc:Choice>
    <mc:Fallback xmlns="">
      <p:transition spd="slow" advTm="469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C88C6-D017-4944-ACBC-6EDA7D654D7F}"/>
              </a:ext>
            </a:extLst>
          </p:cNvPr>
          <p:cNvSpPr>
            <a:spLocks noGrp="1"/>
          </p:cNvSpPr>
          <p:nvPr>
            <p:ph type="title"/>
          </p:nvPr>
        </p:nvSpPr>
        <p:spPr/>
        <p:txBody>
          <a:bodyPr/>
          <a:lstStyle/>
          <a:p>
            <a:r>
              <a:rPr lang="en-US" dirty="0">
                <a:ln w="9525">
                  <a:solidFill>
                    <a:srgbClr val="424944"/>
                  </a:solidFill>
                  <a:prstDash val="solid"/>
                </a:ln>
                <a:latin typeface="Calibri Light" panose="020F0302020204030204" pitchFamily="34" charset="0"/>
                <a:cs typeface="Calibri Light" panose="020F0302020204030204" pitchFamily="34" charset="0"/>
              </a:rPr>
              <a:t>Introduction to Torus Foundation</a:t>
            </a:r>
          </a:p>
        </p:txBody>
      </p:sp>
      <p:sp>
        <p:nvSpPr>
          <p:cNvPr id="6" name="Text Placeholder 11">
            <a:extLst>
              <a:ext uri="{FF2B5EF4-FFF2-40B4-BE49-F238E27FC236}">
                <a16:creationId xmlns:a16="http://schemas.microsoft.com/office/drawing/2014/main" id="{9AAD77CA-45ED-4AA8-BDF9-03875626A723}"/>
              </a:ext>
            </a:extLst>
          </p:cNvPr>
          <p:cNvSpPr txBox="1">
            <a:spLocks/>
          </p:cNvSpPr>
          <p:nvPr/>
        </p:nvSpPr>
        <p:spPr>
          <a:xfrm>
            <a:off x="0" y="1247247"/>
            <a:ext cx="9144000" cy="3532752"/>
          </a:xfrm>
          <a:prstGeom prst="rect">
            <a:avLst/>
          </a:prstGeom>
        </p:spPr>
        <p:txBody>
          <a:bodyPr vert="horz"/>
          <a:lstStyle>
            <a:lvl1pPr marL="0" indent="0" algn="ctr" defTabSz="457200" rtl="0" eaLnBrk="1" fontAlgn="base" hangingPunct="1">
              <a:spcBef>
                <a:spcPct val="20000"/>
              </a:spcBef>
              <a:spcAft>
                <a:spcPct val="0"/>
              </a:spcAft>
              <a:buClr>
                <a:schemeClr val="bg2"/>
              </a:buClr>
              <a:buFontTx/>
              <a:buNone/>
              <a:defRPr sz="1800" kern="1200">
                <a:solidFill>
                  <a:srgbClr val="4B524D"/>
                </a:solidFill>
                <a:latin typeface="+mn-lt"/>
                <a:ea typeface="+mn-ea"/>
                <a:cs typeface="+mn-cs"/>
              </a:defRPr>
            </a:lvl1pPr>
            <a:lvl2pPr marL="179388" indent="-179388" algn="l" defTabSz="457200" rtl="0" eaLnBrk="1" fontAlgn="base" hangingPunct="1">
              <a:spcBef>
                <a:spcPct val="20000"/>
              </a:spcBef>
              <a:spcAft>
                <a:spcPct val="0"/>
              </a:spcAft>
              <a:buClr>
                <a:schemeClr val="bg2"/>
              </a:buClr>
              <a:buFont typeface="Arial"/>
              <a:buChar char="•"/>
              <a:defRPr sz="1800" kern="1200">
                <a:solidFill>
                  <a:srgbClr val="2C1625"/>
                </a:solidFill>
                <a:latin typeface="+mn-lt"/>
                <a:ea typeface="+mn-ea"/>
                <a:cs typeface="+mn-cs"/>
              </a:defRPr>
            </a:lvl2pPr>
            <a:lvl3pPr marL="360363" indent="-180975" algn="l" defTabSz="360363" rtl="0" eaLnBrk="1" fontAlgn="base" hangingPunct="1">
              <a:spcBef>
                <a:spcPct val="20000"/>
              </a:spcBef>
              <a:spcAft>
                <a:spcPct val="0"/>
              </a:spcAft>
              <a:buClr>
                <a:schemeClr val="bg2"/>
              </a:buClr>
              <a:buFont typeface="Arial" panose="020B0604020202020204" pitchFamily="34" charset="0"/>
              <a:buChar char="•"/>
              <a:defRPr sz="1800" kern="1200">
                <a:solidFill>
                  <a:srgbClr val="2C1625"/>
                </a:solidFill>
                <a:latin typeface="+mn-lt"/>
                <a:ea typeface="+mn-ea"/>
                <a:cs typeface="+mn-cs"/>
              </a:defRPr>
            </a:lvl3pPr>
            <a:lvl4pPr marL="360363" indent="-180975" algn="l" defTabSz="457200" rtl="0" eaLnBrk="1" fontAlgn="base" hangingPunct="1">
              <a:spcBef>
                <a:spcPct val="20000"/>
              </a:spcBef>
              <a:spcAft>
                <a:spcPct val="0"/>
              </a:spcAft>
              <a:buClr>
                <a:schemeClr val="bg2"/>
              </a:buClr>
              <a:buFont typeface="Arial" panose="020B0604020202020204" pitchFamily="34" charset="0"/>
              <a:buChar char="–"/>
              <a:defRPr sz="1800" kern="1200">
                <a:solidFill>
                  <a:srgbClr val="2C1625"/>
                </a:solidFill>
                <a:latin typeface="+mn-lt"/>
                <a:ea typeface="+mn-ea"/>
                <a:cs typeface="+mn-cs"/>
              </a:defRPr>
            </a:lvl4pPr>
            <a:lvl5pPr marL="360363" indent="-180975" algn="l" defTabSz="457200" rtl="0" eaLnBrk="1" fontAlgn="base" hangingPunct="1">
              <a:spcBef>
                <a:spcPct val="20000"/>
              </a:spcBef>
              <a:spcAft>
                <a:spcPct val="0"/>
              </a:spcAft>
              <a:buClr>
                <a:schemeClr val="bg2"/>
              </a:buClr>
              <a:buFont typeface="Arial" panose="020B0604020202020204" pitchFamily="34" charset="0"/>
              <a:buChar char="»"/>
              <a:defRPr sz="1800" kern="1200">
                <a:solidFill>
                  <a:srgbClr val="2C162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1600">
                <a:latin typeface="Calibri Light" panose="020F0302020204030204" pitchFamily="34" charset="0"/>
                <a:cs typeface="Calibri Light" panose="020F0302020204030204" pitchFamily="34" charset="0"/>
              </a:rPr>
              <a:t/>
            </a:r>
            <a:br>
              <a:rPr lang="en-GB" sz="1600">
                <a:latin typeface="Calibri Light" panose="020F0302020204030204" pitchFamily="34" charset="0"/>
                <a:cs typeface="Calibri Light" panose="020F0302020204030204" pitchFamily="34" charset="0"/>
              </a:rPr>
            </a:br>
            <a:endParaRPr lang="en-AU" sz="1600">
              <a:latin typeface="Calibri Light" panose="020F0302020204030204" pitchFamily="34" charset="0"/>
              <a:cs typeface="Calibri Light" panose="020F0302020204030204" pitchFamily="34" charset="0"/>
            </a:endParaRPr>
          </a:p>
          <a:p>
            <a:endParaRPr lang="en-AU">
              <a:latin typeface="Calibri Light" panose="020F0302020204030204" pitchFamily="34" charset="0"/>
              <a:cs typeface="Calibri Light" panose="020F0302020204030204" pitchFamily="34" charset="0"/>
            </a:endParaRPr>
          </a:p>
          <a:p>
            <a:endParaRPr lang="en-AU">
              <a:latin typeface="Calibri Light" panose="020F0302020204030204" pitchFamily="34" charset="0"/>
              <a:cs typeface="Calibri Light" panose="020F0302020204030204" pitchFamily="34" charset="0"/>
            </a:endParaRPr>
          </a:p>
          <a:p>
            <a:r>
              <a:rPr lang="en-GB">
                <a:latin typeface="Calibri Light" panose="020F0302020204030204" pitchFamily="34" charset="0"/>
                <a:cs typeface="Calibri Light" panose="020F0302020204030204" pitchFamily="34" charset="0"/>
              </a:rPr>
              <a:t/>
            </a:r>
            <a:br>
              <a:rPr lang="en-GB">
                <a:latin typeface="Calibri Light" panose="020F0302020204030204" pitchFamily="34" charset="0"/>
                <a:cs typeface="Calibri Light" panose="020F0302020204030204" pitchFamily="34" charset="0"/>
              </a:rPr>
            </a:br>
            <a:endParaRPr lang="en-US">
              <a:latin typeface="Calibri Light" panose="020F0302020204030204" pitchFamily="34" charset="0"/>
              <a:cs typeface="Calibri Light" panose="020F0302020204030204" pitchFamily="34" charset="0"/>
            </a:endParaRPr>
          </a:p>
        </p:txBody>
      </p:sp>
      <p:sp>
        <p:nvSpPr>
          <p:cNvPr id="4" name="TextBox 3">
            <a:extLst>
              <a:ext uri="{FF2B5EF4-FFF2-40B4-BE49-F238E27FC236}">
                <a16:creationId xmlns:a16="http://schemas.microsoft.com/office/drawing/2014/main" id="{0D930650-44C9-4F3B-B607-8C2CF83B63B9}"/>
              </a:ext>
            </a:extLst>
          </p:cNvPr>
          <p:cNvSpPr txBox="1"/>
          <p:nvPr/>
        </p:nvSpPr>
        <p:spPr>
          <a:xfrm>
            <a:off x="2076580" y="1478756"/>
            <a:ext cx="6893719" cy="2062103"/>
          </a:xfrm>
          <a:prstGeom prst="rect">
            <a:avLst/>
          </a:prstGeom>
          <a:noFill/>
        </p:spPr>
        <p:txBody>
          <a:bodyPr wrap="square" rtlCol="0">
            <a:spAutoFit/>
          </a:bodyPr>
          <a:lstStyle/>
          <a:p>
            <a:pPr algn="ctr"/>
            <a:r>
              <a:rPr lang="en-GB" sz="1600" dirty="0">
                <a:solidFill>
                  <a:srgbClr val="424944"/>
                </a:solidFill>
                <a:latin typeface="Calibri Light" panose="020F0302020204030204" pitchFamily="34" charset="0"/>
                <a:cs typeface="Calibri Light" panose="020F0302020204030204" pitchFamily="34" charset="0"/>
              </a:rPr>
              <a:t>Torus Foundation is the charitable arm of Torus, the North West’s largest affordable homes provider.  Our vision is one of growing stronger communities.  Places where people have access to the best life chances and opportunities to learn and earn.</a:t>
            </a:r>
          </a:p>
          <a:p>
            <a:pPr algn="ctr"/>
            <a:endParaRPr lang="en-GB" sz="1600" dirty="0">
              <a:solidFill>
                <a:srgbClr val="424944"/>
              </a:solidFill>
              <a:latin typeface="Calibri Light" panose="020F0302020204030204" pitchFamily="34" charset="0"/>
              <a:cs typeface="Calibri Light" panose="020F0302020204030204" pitchFamily="34" charset="0"/>
            </a:endParaRPr>
          </a:p>
          <a:p>
            <a:pPr algn="ctr"/>
            <a:r>
              <a:rPr lang="en-GB" sz="1600" dirty="0">
                <a:solidFill>
                  <a:srgbClr val="424944"/>
                </a:solidFill>
                <a:latin typeface="Calibri Light" panose="020F0302020204030204" pitchFamily="34" charset="0"/>
                <a:cs typeface="Calibri Light" panose="020F0302020204030204" pitchFamily="34" charset="0"/>
              </a:rPr>
              <a:t>The Foundation works to improve outcomes for individuals to support them to improve their health and wellbeing.  </a:t>
            </a:r>
          </a:p>
          <a:p>
            <a:pPr algn="ctr"/>
            <a:endParaRPr lang="en-GB" sz="1600" dirty="0">
              <a:solidFill>
                <a:srgbClr val="424944"/>
              </a:solidFill>
              <a:latin typeface="Calibri Light" panose="020F0302020204030204" pitchFamily="34" charset="0"/>
              <a:cs typeface="Calibri Light" panose="020F0302020204030204" pitchFamily="34" charset="0"/>
            </a:endParaRPr>
          </a:p>
        </p:txBody>
      </p:sp>
      <p:pic>
        <p:nvPicPr>
          <p:cNvPr id="5" name="Picture 4">
            <a:extLst>
              <a:ext uri="{FF2B5EF4-FFF2-40B4-BE49-F238E27FC236}">
                <a16:creationId xmlns:a16="http://schemas.microsoft.com/office/drawing/2014/main" id="{009C4C7A-7CAA-43A1-9829-64B57BFE8499}"/>
              </a:ext>
            </a:extLst>
          </p:cNvPr>
          <p:cNvPicPr>
            <a:picLocks noChangeAspect="1"/>
          </p:cNvPicPr>
          <p:nvPr/>
        </p:nvPicPr>
        <p:blipFill>
          <a:blip r:embed="rId6"/>
          <a:stretch>
            <a:fillRect/>
          </a:stretch>
        </p:blipFill>
        <p:spPr>
          <a:xfrm>
            <a:off x="0" y="1082040"/>
            <a:ext cx="1897984" cy="4061460"/>
          </a:xfrm>
          <a:prstGeom prst="rect">
            <a:avLst/>
          </a:prstGeom>
        </p:spPr>
      </p:pic>
      <p:sp>
        <p:nvSpPr>
          <p:cNvPr id="8" name="TextBox 7">
            <a:extLst>
              <a:ext uri="{FF2B5EF4-FFF2-40B4-BE49-F238E27FC236}">
                <a16:creationId xmlns:a16="http://schemas.microsoft.com/office/drawing/2014/main" id="{E0B66509-C6E3-4697-9187-421A73548FA0}"/>
              </a:ext>
            </a:extLst>
          </p:cNvPr>
          <p:cNvSpPr txBox="1"/>
          <p:nvPr/>
        </p:nvSpPr>
        <p:spPr>
          <a:xfrm>
            <a:off x="2076580" y="3420309"/>
            <a:ext cx="6975980" cy="2123658"/>
          </a:xfrm>
          <a:prstGeom prst="rect">
            <a:avLst/>
          </a:prstGeom>
          <a:noFill/>
        </p:spPr>
        <p:txBody>
          <a:bodyPr wrap="square">
            <a:spAutoFit/>
          </a:bodyPr>
          <a:lstStyle/>
          <a:p>
            <a:pPr algn="ctr" fontAlgn="base"/>
            <a:r>
              <a:rPr lang="en-US" sz="1600" b="0" dirty="0">
                <a:solidFill>
                  <a:srgbClr val="424944"/>
                </a:solidFill>
                <a:effectLst/>
                <a:latin typeface="Calibri Light" panose="020F0302020204030204" pitchFamily="34" charset="0"/>
                <a:cs typeface="Calibri Light" panose="020F0302020204030204" pitchFamily="34" charset="0"/>
              </a:rPr>
              <a:t>Our dedicated teams strive to make a positive difference across local Northwest communities with a focus on Torus’ three heartland areas:</a:t>
            </a:r>
          </a:p>
          <a:p>
            <a:pPr algn="ctr"/>
            <a:endParaRPr lang="en-US" sz="1100" dirty="0">
              <a:solidFill>
                <a:srgbClr val="424944"/>
              </a:solidFill>
              <a:latin typeface="Calibri Light" panose="020F0302020204030204" pitchFamily="34" charset="0"/>
              <a:cs typeface="Calibri Light" panose="020F0302020204030204" pitchFamily="34" charset="0"/>
            </a:endParaRPr>
          </a:p>
          <a:p>
            <a:pPr algn="ctr"/>
            <a:r>
              <a:rPr lang="en-US" sz="1600" b="1" dirty="0">
                <a:solidFill>
                  <a:srgbClr val="5B55A4"/>
                </a:solidFill>
                <a:latin typeface="Calibri Light" panose="020F0302020204030204" pitchFamily="34" charset="0"/>
                <a:cs typeface="Calibri Light" panose="020F0302020204030204" pitchFamily="34" charset="0"/>
              </a:rPr>
              <a:t>Liverpool</a:t>
            </a:r>
          </a:p>
          <a:p>
            <a:pPr algn="ctr"/>
            <a:r>
              <a:rPr lang="en-US" sz="1600" b="1" dirty="0">
                <a:solidFill>
                  <a:srgbClr val="5B55A4"/>
                </a:solidFill>
                <a:latin typeface="Calibri Light" panose="020F0302020204030204" pitchFamily="34" charset="0"/>
                <a:cs typeface="Calibri Light" panose="020F0302020204030204" pitchFamily="34" charset="0"/>
              </a:rPr>
              <a:t>Warrington</a:t>
            </a:r>
          </a:p>
          <a:p>
            <a:pPr algn="ctr"/>
            <a:r>
              <a:rPr lang="en-US" sz="1600" b="1" dirty="0">
                <a:solidFill>
                  <a:srgbClr val="5B55A4"/>
                </a:solidFill>
                <a:latin typeface="Calibri Light" panose="020F0302020204030204" pitchFamily="34" charset="0"/>
                <a:cs typeface="Calibri Light" panose="020F0302020204030204" pitchFamily="34" charset="0"/>
              </a:rPr>
              <a:t>St Helens</a:t>
            </a:r>
          </a:p>
          <a:p>
            <a:pPr algn="ctr"/>
            <a:r>
              <a:rPr lang="en-US" b="0" dirty="0">
                <a:solidFill>
                  <a:srgbClr val="56BDBA"/>
                </a:solidFill>
                <a:effectLst/>
                <a:latin typeface="fs-matthew-bold"/>
              </a:rPr>
              <a:t/>
            </a:r>
            <a:br>
              <a:rPr lang="en-US" b="0" dirty="0">
                <a:solidFill>
                  <a:srgbClr val="56BDBA"/>
                </a:solidFill>
                <a:effectLst/>
                <a:latin typeface="fs-matthew-bold"/>
              </a:rPr>
            </a:br>
            <a:endParaRPr lang="en-GB" dirty="0"/>
          </a:p>
        </p:txBody>
      </p:sp>
      <p:pic>
        <p:nvPicPr>
          <p:cNvPr id="9" name="Audio 8">
            <a:hlinkClick r:id="" action="ppaction://media"/>
            <a:extLst>
              <a:ext uri="{FF2B5EF4-FFF2-40B4-BE49-F238E27FC236}">
                <a16:creationId xmlns:a16="http://schemas.microsoft.com/office/drawing/2014/main" id="{54C3D6D4-62A2-426E-93EE-8986A086FB8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440738" y="4440238"/>
            <a:ext cx="487362" cy="487362"/>
          </a:xfrm>
          <a:prstGeom prst="rect">
            <a:avLst/>
          </a:prstGeom>
        </p:spPr>
      </p:pic>
    </p:spTree>
    <p:custDataLst>
      <p:tags r:id="rId1"/>
    </p:custDataLst>
    <p:extLst>
      <p:ext uri="{BB962C8B-B14F-4D97-AF65-F5344CB8AC3E}">
        <p14:creationId xmlns:p14="http://schemas.microsoft.com/office/powerpoint/2010/main" val="630377499"/>
      </p:ext>
    </p:extLst>
  </p:cSld>
  <p:clrMapOvr>
    <a:masterClrMapping/>
  </p:clrMapOvr>
  <mc:AlternateContent xmlns:mc="http://schemas.openxmlformats.org/markup-compatibility/2006" xmlns:p14="http://schemas.microsoft.com/office/powerpoint/2010/main">
    <mc:Choice Requires="p14">
      <p:transition spd="slow" p14:dur="15000" advTm="44383"/>
    </mc:Choice>
    <mc:Fallback xmlns="">
      <p:transition spd="slow" advTm="443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500"/>
                                        <p:tgtEl>
                                          <p:spTgt spid="4">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animEffect transition="in" filter="fade">
                                      <p:cBhvr>
                                        <p:cTn id="26" dur="500"/>
                                        <p:tgtEl>
                                          <p:spTgt spid="8">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
                                            <p:txEl>
                                              <p:pRg st="2" end="2"/>
                                            </p:txEl>
                                          </p:spTgt>
                                        </p:tgtEl>
                                        <p:attrNameLst>
                                          <p:attrName>style.visibility</p:attrName>
                                        </p:attrNameLst>
                                      </p:cBhvr>
                                      <p:to>
                                        <p:strVal val="visible"/>
                                      </p:to>
                                    </p:set>
                                    <p:animEffect transition="in" filter="fade">
                                      <p:cBhvr>
                                        <p:cTn id="31" dur="500"/>
                                        <p:tgtEl>
                                          <p:spTgt spid="8">
                                            <p:txEl>
                                              <p:pRg st="2" end="2"/>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8">
                                            <p:txEl>
                                              <p:pRg st="3" end="3"/>
                                            </p:txEl>
                                          </p:spTgt>
                                        </p:tgtEl>
                                        <p:attrNameLst>
                                          <p:attrName>style.visibility</p:attrName>
                                        </p:attrNameLst>
                                      </p:cBhvr>
                                      <p:to>
                                        <p:strVal val="visible"/>
                                      </p:to>
                                    </p:set>
                                    <p:animEffect transition="in" filter="fade">
                                      <p:cBhvr>
                                        <p:cTn id="34" dur="500"/>
                                        <p:tgtEl>
                                          <p:spTgt spid="8">
                                            <p:txEl>
                                              <p:pRg st="3" end="3"/>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8">
                                            <p:txEl>
                                              <p:pRg st="4" end="4"/>
                                            </p:txEl>
                                          </p:spTgt>
                                        </p:tgtEl>
                                        <p:attrNameLst>
                                          <p:attrName>style.visibility</p:attrName>
                                        </p:attrNameLst>
                                      </p:cBhvr>
                                      <p:to>
                                        <p:strVal val="visible"/>
                                      </p:to>
                                    </p:set>
                                    <p:animEffect transition="in" filter="fade">
                                      <p:cBhvr>
                                        <p:cTn id="3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8"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6AC3F7E-B6D8-4E95-AFD1-86F444BF2F4F}"/>
              </a:ext>
            </a:extLst>
          </p:cNvPr>
          <p:cNvSpPr txBox="1">
            <a:spLocks noGrp="1"/>
          </p:cNvSpPr>
          <p:nvPr>
            <p:ph sz="quarter" idx="19"/>
          </p:nvPr>
        </p:nvSpPr>
        <p:spPr>
          <a:xfrm>
            <a:off x="361950" y="1422400"/>
            <a:ext cx="8229600" cy="531813"/>
          </a:xfrm>
          <a:prstGeom prst="rect">
            <a:avLst/>
          </a:prstGeom>
          <a:noFill/>
        </p:spPr>
        <p:txBody>
          <a:bodyPr wrap="square" rtlCol="0">
            <a:spAutoFit/>
          </a:bodyPr>
          <a:lstStyle/>
          <a:p>
            <a:pPr algn="ctr"/>
            <a:r>
              <a:rPr lang="en-US" sz="1600" b="1" dirty="0">
                <a:solidFill>
                  <a:srgbClr val="424944"/>
                </a:solidFill>
                <a:latin typeface="Calibri Light" panose="020F0302020204030204" pitchFamily="34" charset="0"/>
                <a:cs typeface="Calibri Light" panose="020F0302020204030204" pitchFamily="34" charset="0"/>
              </a:rPr>
              <a:t>We have an exciting NEW opportunity for local organisations to get involved in!!!</a:t>
            </a:r>
            <a:endParaRPr lang="en-GB" sz="1600" b="1" dirty="0">
              <a:solidFill>
                <a:srgbClr val="424944"/>
              </a:solidFill>
              <a:latin typeface="Calibri Light" panose="020F0302020204030204" pitchFamily="34" charset="0"/>
              <a:cs typeface="Calibri Light" panose="020F0302020204030204" pitchFamily="34" charset="0"/>
            </a:endParaRPr>
          </a:p>
        </p:txBody>
      </p:sp>
      <p:sp>
        <p:nvSpPr>
          <p:cNvPr id="6" name="TextBox 5">
            <a:extLst>
              <a:ext uri="{FF2B5EF4-FFF2-40B4-BE49-F238E27FC236}">
                <a16:creationId xmlns:a16="http://schemas.microsoft.com/office/drawing/2014/main" id="{6399CB5A-FA08-4AF7-8671-F99F23D1E43A}"/>
              </a:ext>
            </a:extLst>
          </p:cNvPr>
          <p:cNvSpPr txBox="1"/>
          <p:nvPr/>
        </p:nvSpPr>
        <p:spPr>
          <a:xfrm>
            <a:off x="0" y="2115195"/>
            <a:ext cx="9144000" cy="338554"/>
          </a:xfrm>
          <a:prstGeom prst="rect">
            <a:avLst/>
          </a:prstGeom>
          <a:solidFill>
            <a:schemeClr val="bg1"/>
          </a:solidFill>
        </p:spPr>
        <p:txBody>
          <a:bodyPr wrap="square" rtlCol="0">
            <a:spAutoFit/>
          </a:bodyPr>
          <a:lstStyle/>
          <a:p>
            <a:pPr algn="ctr"/>
            <a:r>
              <a:rPr lang="en-AU" sz="1600" dirty="0">
                <a:solidFill>
                  <a:srgbClr val="424944"/>
                </a:solidFill>
                <a:effectLst/>
                <a:latin typeface="Calibri Light" panose="020F0302020204030204" pitchFamily="34" charset="0"/>
                <a:ea typeface="Calibri" panose="020F0502020204030204" pitchFamily="34" charset="0"/>
                <a:cs typeface="Calibri Light" panose="020F0302020204030204" pitchFamily="34" charset="0"/>
              </a:rPr>
              <a:t>Torus Foundation plans to run </a:t>
            </a:r>
            <a:r>
              <a:rPr lang="en-AU" sz="1600" b="1" dirty="0">
                <a:solidFill>
                  <a:srgbClr val="424944"/>
                </a:solidFill>
                <a:effectLst/>
                <a:latin typeface="Calibri Light" panose="020F0302020204030204" pitchFamily="34" charset="0"/>
                <a:ea typeface="Calibri" panose="020F0502020204030204" pitchFamily="34" charset="0"/>
                <a:cs typeface="Calibri Light" panose="020F0302020204030204" pitchFamily="34" charset="0"/>
              </a:rPr>
              <a:t>7 Healthy Neighbours projects </a:t>
            </a:r>
            <a:r>
              <a:rPr lang="en-AU" sz="1600" dirty="0">
                <a:solidFill>
                  <a:srgbClr val="424944"/>
                </a:solidFill>
                <a:effectLst/>
                <a:latin typeface="Calibri Light" panose="020F0302020204030204" pitchFamily="34" charset="0"/>
                <a:ea typeface="Calibri" panose="020F0502020204030204" pitchFamily="34" charset="0"/>
                <a:cs typeface="Calibri Light" panose="020F0302020204030204" pitchFamily="34" charset="0"/>
              </a:rPr>
              <a:t>across Liverpool, St Helens and Warrington.</a:t>
            </a:r>
            <a:endParaRPr lang="en-GB" sz="1600" dirty="0">
              <a:solidFill>
                <a:srgbClr val="424944"/>
              </a:solidFill>
              <a:latin typeface="Calibri Light" panose="020F0302020204030204" pitchFamily="34" charset="0"/>
              <a:cs typeface="Calibri Light" panose="020F0302020204030204" pitchFamily="34" charset="0"/>
            </a:endParaRPr>
          </a:p>
        </p:txBody>
      </p:sp>
      <p:sp>
        <p:nvSpPr>
          <p:cNvPr id="7" name="Title 4">
            <a:extLst>
              <a:ext uri="{FF2B5EF4-FFF2-40B4-BE49-F238E27FC236}">
                <a16:creationId xmlns:a16="http://schemas.microsoft.com/office/drawing/2014/main" id="{9017B775-A7A6-4A59-84A7-571019C57AD7}"/>
              </a:ext>
            </a:extLst>
          </p:cNvPr>
          <p:cNvSpPr txBox="1">
            <a:spLocks/>
          </p:cNvSpPr>
          <p:nvPr/>
        </p:nvSpPr>
        <p:spPr>
          <a:xfrm>
            <a:off x="250501" y="365882"/>
            <a:ext cx="8229600" cy="559363"/>
          </a:xfrm>
          <a:prstGeom prst="rect">
            <a:avLst/>
          </a:prstGeom>
        </p:spPr>
        <p:txBody>
          <a:bodyPr vert="horz" anchor="b"/>
          <a:lstStyle>
            <a:lvl1pPr algn="l" defTabSz="457200" rtl="0" eaLnBrk="1" fontAlgn="base" hangingPunct="1">
              <a:spcBef>
                <a:spcPct val="0"/>
              </a:spcBef>
              <a:spcAft>
                <a:spcPct val="0"/>
              </a:spcAft>
              <a:defRPr sz="2800" b="1" kern="1200">
                <a:solidFill>
                  <a:schemeClr val="bg1"/>
                </a:solidFill>
                <a:latin typeface="+mj-lt"/>
                <a:ea typeface="+mj-ea"/>
                <a:cs typeface="+mj-cs"/>
              </a:defRPr>
            </a:lvl1pPr>
            <a:lvl2pPr algn="ctr" defTabSz="457200" rtl="0" eaLnBrk="1" fontAlgn="base" hangingPunct="1">
              <a:spcBef>
                <a:spcPct val="0"/>
              </a:spcBef>
              <a:spcAft>
                <a:spcPct val="0"/>
              </a:spcAft>
              <a:defRPr sz="4400">
                <a:solidFill>
                  <a:schemeClr val="tx1"/>
                </a:solidFill>
                <a:latin typeface="Calibri" panose="020F0502020204030204" pitchFamily="34" charset="0"/>
              </a:defRPr>
            </a:lvl2pPr>
            <a:lvl3pPr algn="ctr" defTabSz="457200" rtl="0" eaLnBrk="1" fontAlgn="base" hangingPunct="1">
              <a:spcBef>
                <a:spcPct val="0"/>
              </a:spcBef>
              <a:spcAft>
                <a:spcPct val="0"/>
              </a:spcAft>
              <a:defRPr sz="4400">
                <a:solidFill>
                  <a:schemeClr val="tx1"/>
                </a:solidFill>
                <a:latin typeface="Calibri" panose="020F0502020204030204" pitchFamily="34" charset="0"/>
              </a:defRPr>
            </a:lvl3pPr>
            <a:lvl4pPr algn="ctr" defTabSz="457200" rtl="0" eaLnBrk="1" fontAlgn="base" hangingPunct="1">
              <a:spcBef>
                <a:spcPct val="0"/>
              </a:spcBef>
              <a:spcAft>
                <a:spcPct val="0"/>
              </a:spcAft>
              <a:defRPr sz="4400">
                <a:solidFill>
                  <a:schemeClr val="tx1"/>
                </a:solidFill>
                <a:latin typeface="Calibri" panose="020F0502020204030204" pitchFamily="34" charset="0"/>
              </a:defRPr>
            </a:lvl4pPr>
            <a:lvl5pPr algn="ctr" defTabSz="457200" rtl="0" eaLnBrk="1" fontAlgn="base" hangingPunct="1">
              <a:spcBef>
                <a:spcPct val="0"/>
              </a:spcBef>
              <a:spcAft>
                <a:spcPct val="0"/>
              </a:spcAft>
              <a:defRPr sz="4400">
                <a:solidFill>
                  <a:schemeClr val="tx1"/>
                </a:solidFill>
                <a:latin typeface="Calibri" panose="020F0502020204030204" pitchFamily="34" charset="0"/>
              </a:defRPr>
            </a:lvl5pPr>
            <a:lvl6pPr marL="457200" algn="ctr" defTabSz="457200" rtl="0" eaLnBrk="1" fontAlgn="base" hangingPunct="1">
              <a:spcBef>
                <a:spcPct val="0"/>
              </a:spcBef>
              <a:spcAft>
                <a:spcPct val="0"/>
              </a:spcAft>
              <a:defRPr sz="4400">
                <a:solidFill>
                  <a:schemeClr val="tx1"/>
                </a:solidFill>
                <a:latin typeface="Calibri" panose="020F0502020204030204" pitchFamily="34" charset="0"/>
              </a:defRPr>
            </a:lvl6pPr>
            <a:lvl7pPr marL="914400" algn="ctr" defTabSz="457200" rtl="0" eaLnBrk="1" fontAlgn="base" hangingPunct="1">
              <a:spcBef>
                <a:spcPct val="0"/>
              </a:spcBef>
              <a:spcAft>
                <a:spcPct val="0"/>
              </a:spcAft>
              <a:defRPr sz="4400">
                <a:solidFill>
                  <a:schemeClr val="tx1"/>
                </a:solidFill>
                <a:latin typeface="Calibri" panose="020F0502020204030204" pitchFamily="34" charset="0"/>
              </a:defRPr>
            </a:lvl7pPr>
            <a:lvl8pPr marL="1371600" algn="ctr" defTabSz="457200" rtl="0" eaLnBrk="1" fontAlgn="base" hangingPunct="1">
              <a:spcBef>
                <a:spcPct val="0"/>
              </a:spcBef>
              <a:spcAft>
                <a:spcPct val="0"/>
              </a:spcAft>
              <a:defRPr sz="4400">
                <a:solidFill>
                  <a:schemeClr val="tx1"/>
                </a:solidFill>
                <a:latin typeface="Calibri" panose="020F0502020204030204" pitchFamily="34" charset="0"/>
              </a:defRPr>
            </a:lvl8pPr>
            <a:lvl9pPr marL="1828800" algn="ctr" defTabSz="457200" rtl="0" eaLnBrk="1" fontAlgn="base" hangingPunct="1">
              <a:spcBef>
                <a:spcPct val="0"/>
              </a:spcBef>
              <a:spcAft>
                <a:spcPct val="0"/>
              </a:spcAft>
              <a:defRPr sz="4400">
                <a:solidFill>
                  <a:schemeClr val="tx1"/>
                </a:solidFill>
                <a:latin typeface="Calibri" panose="020F0502020204030204" pitchFamily="34" charset="0"/>
              </a:defRPr>
            </a:lvl9pPr>
          </a:lstStyle>
          <a:p>
            <a:r>
              <a:rPr lang="en-GB" dirty="0">
                <a:ln w="9525">
                  <a:solidFill>
                    <a:srgbClr val="424944"/>
                  </a:solidFill>
                  <a:prstDash val="solid"/>
                </a:ln>
                <a:latin typeface="Calibri Light" panose="020F0302020204030204" pitchFamily="34" charset="0"/>
                <a:cs typeface="Calibri Light" panose="020F0302020204030204" pitchFamily="34" charset="0"/>
              </a:rPr>
              <a:t>Calling all local Organisations!!!!!!</a:t>
            </a:r>
          </a:p>
        </p:txBody>
      </p:sp>
      <p:sp>
        <p:nvSpPr>
          <p:cNvPr id="8" name="TextBox 7">
            <a:extLst>
              <a:ext uri="{FF2B5EF4-FFF2-40B4-BE49-F238E27FC236}">
                <a16:creationId xmlns:a16="http://schemas.microsoft.com/office/drawing/2014/main" id="{36131531-9414-4A2A-AF5E-24EADB20391E}"/>
              </a:ext>
            </a:extLst>
          </p:cNvPr>
          <p:cNvSpPr txBox="1"/>
          <p:nvPr/>
        </p:nvSpPr>
        <p:spPr>
          <a:xfrm>
            <a:off x="250501" y="2935813"/>
            <a:ext cx="9144000" cy="1446550"/>
          </a:xfrm>
          <a:prstGeom prst="rect">
            <a:avLst/>
          </a:prstGeom>
          <a:noFill/>
        </p:spPr>
        <p:txBody>
          <a:bodyPr wrap="square" rtlCol="0">
            <a:spAutoFit/>
          </a:bodyPr>
          <a:lstStyle/>
          <a:p>
            <a:r>
              <a:rPr lang="en-GB" sz="1600" b="1" dirty="0">
                <a:solidFill>
                  <a:srgbClr val="3E443F"/>
                </a:solidFill>
                <a:effectLst/>
                <a:latin typeface="Calibri Light" panose="020F0302020204030204" pitchFamily="34" charset="0"/>
                <a:ea typeface="Calibri" panose="020F0502020204030204" pitchFamily="34" charset="0"/>
                <a:cs typeface="Calibri Light" panose="020F0302020204030204" pitchFamily="34" charset="0"/>
              </a:rPr>
              <a:t> Are you…..</a:t>
            </a:r>
            <a:endParaRPr lang="en-GB" sz="1600" b="1" dirty="0">
              <a:solidFill>
                <a:srgbClr val="3E443F"/>
              </a:solidFill>
              <a:effectLst/>
              <a:latin typeface="Calibri Light" panose="020F0302020204030204" pitchFamily="34" charset="0"/>
              <a:ea typeface="Times New Roman" panose="02020603050405020304" pitchFamily="18" charset="0"/>
              <a:cs typeface="Calibri Light" panose="020F0302020204030204" pitchFamily="34" charset="0"/>
            </a:endParaRPr>
          </a:p>
          <a:p>
            <a:pPr marL="285750" lvl="0" indent="-285750">
              <a:buBlip>
                <a:blip r:embed="rId6"/>
              </a:buBlip>
            </a:pPr>
            <a:r>
              <a:rPr lang="en-GB" sz="1400" dirty="0">
                <a:solidFill>
                  <a:srgbClr val="3E443F"/>
                </a:solidFill>
                <a:effectLst/>
                <a:latin typeface="Calibri Light" panose="020F0302020204030204" pitchFamily="34" charset="0"/>
                <a:ea typeface="Calibri" panose="020F0502020204030204" pitchFamily="34" charset="0"/>
                <a:cs typeface="Calibri Light" panose="020F0302020204030204" pitchFamily="34" charset="0"/>
              </a:rPr>
              <a:t>a community-based organisation, with established social and peer networks in the local neighbourhood of the project?</a:t>
            </a:r>
            <a:endParaRPr lang="en-GB" sz="1400" dirty="0">
              <a:solidFill>
                <a:srgbClr val="3E443F"/>
              </a:solidFill>
              <a:effectLst/>
              <a:latin typeface="Calibri Light" panose="020F0302020204030204" pitchFamily="34" charset="0"/>
              <a:ea typeface="Cambria" panose="02040503050406030204" pitchFamily="18" charset="0"/>
              <a:cs typeface="Calibri Light" panose="020F0302020204030204" pitchFamily="34" charset="0"/>
            </a:endParaRPr>
          </a:p>
          <a:p>
            <a:pPr marL="285750" lvl="0" indent="-285750">
              <a:buBlip>
                <a:blip r:embed="rId6"/>
              </a:buBlip>
            </a:pPr>
            <a:r>
              <a:rPr lang="en-GB" sz="1400" dirty="0">
                <a:solidFill>
                  <a:srgbClr val="3E443F"/>
                </a:solidFill>
                <a:latin typeface="Calibri Light" panose="020F0302020204030204" pitchFamily="34" charset="0"/>
                <a:ea typeface="Calibri" panose="020F0502020204030204" pitchFamily="34" charset="0"/>
                <a:cs typeface="Calibri Light" panose="020F0302020204030204" pitchFamily="34" charset="0"/>
              </a:rPr>
              <a:t>a</a:t>
            </a:r>
            <a:r>
              <a:rPr lang="en-GB" sz="1400" dirty="0">
                <a:solidFill>
                  <a:srgbClr val="3E443F"/>
                </a:solidFill>
                <a:effectLst/>
                <a:latin typeface="Calibri Light" panose="020F0302020204030204" pitchFamily="34" charset="0"/>
                <a:ea typeface="Calibri" panose="020F0502020204030204" pitchFamily="34" charset="0"/>
                <a:cs typeface="Calibri Light" panose="020F0302020204030204" pitchFamily="34" charset="0"/>
              </a:rPr>
              <a:t>ble to reach all members of a community – not limited to a specific interest, age, or ethnic group?</a:t>
            </a:r>
            <a:endParaRPr lang="en-GB" sz="1400" dirty="0">
              <a:solidFill>
                <a:srgbClr val="3E443F"/>
              </a:solidFill>
              <a:effectLst/>
              <a:latin typeface="Calibri Light" panose="020F0302020204030204" pitchFamily="34" charset="0"/>
              <a:ea typeface="Cambria" panose="02040503050406030204" pitchFamily="18" charset="0"/>
              <a:cs typeface="Calibri Light" panose="020F0302020204030204" pitchFamily="34" charset="0"/>
            </a:endParaRPr>
          </a:p>
          <a:p>
            <a:pPr marL="285750" lvl="0" indent="-285750">
              <a:buBlip>
                <a:blip r:embed="rId6"/>
              </a:buBlip>
            </a:pPr>
            <a:r>
              <a:rPr lang="en-GB" sz="1400" dirty="0">
                <a:solidFill>
                  <a:srgbClr val="3E443F"/>
                </a:solidFill>
                <a:latin typeface="Calibri Light" panose="020F0302020204030204" pitchFamily="34" charset="0"/>
                <a:ea typeface="Calibri" panose="020F0502020204030204" pitchFamily="34" charset="0"/>
                <a:cs typeface="Calibri Light" panose="020F0302020204030204" pitchFamily="34" charset="0"/>
              </a:rPr>
              <a:t>e</a:t>
            </a:r>
            <a:r>
              <a:rPr lang="en-GB" sz="1400" dirty="0">
                <a:solidFill>
                  <a:srgbClr val="3E443F"/>
                </a:solidFill>
                <a:effectLst/>
                <a:latin typeface="Calibri Light" panose="020F0302020204030204" pitchFamily="34" charset="0"/>
                <a:ea typeface="Calibri" panose="020F0502020204030204" pitchFamily="34" charset="0"/>
                <a:cs typeface="Calibri Light" panose="020F0302020204030204" pitchFamily="34" charset="0"/>
              </a:rPr>
              <a:t>xperienced in recruiting, supporting, training and managing volunteers?</a:t>
            </a:r>
            <a:endParaRPr lang="en-GB" sz="1400" dirty="0">
              <a:solidFill>
                <a:srgbClr val="3E443F"/>
              </a:solidFill>
              <a:effectLst/>
              <a:latin typeface="Calibri Light" panose="020F0302020204030204" pitchFamily="34" charset="0"/>
              <a:ea typeface="Cambria" panose="02040503050406030204" pitchFamily="18" charset="0"/>
              <a:cs typeface="Calibri Light" panose="020F0302020204030204" pitchFamily="34" charset="0"/>
            </a:endParaRPr>
          </a:p>
          <a:p>
            <a:pPr marL="285750" indent="-285750">
              <a:buBlip>
                <a:blip r:embed="rId6"/>
              </a:buBlip>
            </a:pPr>
            <a:r>
              <a:rPr lang="en-GB" sz="1400" dirty="0">
                <a:solidFill>
                  <a:srgbClr val="3E443F"/>
                </a:solidFill>
                <a:effectLst/>
                <a:latin typeface="Calibri Light" panose="020F0302020204030204" pitchFamily="34" charset="0"/>
                <a:ea typeface="Calibri" panose="020F0502020204030204" pitchFamily="34" charset="0"/>
                <a:cs typeface="Calibri Light" panose="020F0302020204030204" pitchFamily="34" charset="0"/>
              </a:rPr>
              <a:t>located within the ward of the target area or can establish an office/hub within the target area?</a:t>
            </a:r>
            <a:endParaRPr lang="en-US" sz="1400" dirty="0">
              <a:solidFill>
                <a:srgbClr val="3E443F"/>
              </a:solidFill>
              <a:latin typeface="Calibri Light" panose="020F0302020204030204" pitchFamily="34" charset="0"/>
              <a:cs typeface="Calibri Light" panose="020F0302020204030204" pitchFamily="34" charset="0"/>
            </a:endParaRPr>
          </a:p>
          <a:p>
            <a:endParaRPr lang="en-GB" sz="1600" dirty="0"/>
          </a:p>
        </p:txBody>
      </p:sp>
      <p:pic>
        <p:nvPicPr>
          <p:cNvPr id="9" name="Audio 8">
            <a:hlinkClick r:id="" action="ppaction://media"/>
            <a:extLst>
              <a:ext uri="{FF2B5EF4-FFF2-40B4-BE49-F238E27FC236}">
                <a16:creationId xmlns:a16="http://schemas.microsoft.com/office/drawing/2014/main" id="{200A7AF3-7C8C-4F11-A9F5-524E99101F9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440738" y="4440238"/>
            <a:ext cx="487362" cy="487362"/>
          </a:xfrm>
          <a:prstGeom prst="rect">
            <a:avLst/>
          </a:prstGeom>
        </p:spPr>
      </p:pic>
    </p:spTree>
    <p:custDataLst>
      <p:tags r:id="rId1"/>
    </p:custDataLst>
    <p:extLst>
      <p:ext uri="{BB962C8B-B14F-4D97-AF65-F5344CB8AC3E}">
        <p14:creationId xmlns:p14="http://schemas.microsoft.com/office/powerpoint/2010/main" val="3862167278"/>
      </p:ext>
    </p:extLst>
  </p:cSld>
  <p:clrMapOvr>
    <a:masterClrMapping/>
  </p:clrMapOvr>
  <mc:AlternateContent xmlns:mc="http://schemas.openxmlformats.org/markup-compatibility/2006" xmlns:p14="http://schemas.microsoft.com/office/powerpoint/2010/main">
    <mc:Choice Requires="p14">
      <p:transition spd="slow" p14:dur="2000" advTm="57409"/>
    </mc:Choice>
    <mc:Fallback xmlns="">
      <p:transition spd="slow" advTm="57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9"/>
                </p:tgtEl>
              </p:cMediaNode>
            </p:audio>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C88C6-D017-4944-ACBC-6EDA7D654D7F}"/>
              </a:ext>
            </a:extLst>
          </p:cNvPr>
          <p:cNvSpPr>
            <a:spLocks noGrp="1"/>
          </p:cNvSpPr>
          <p:nvPr>
            <p:ph type="title"/>
          </p:nvPr>
        </p:nvSpPr>
        <p:spPr/>
        <p:txBody>
          <a:bodyPr/>
          <a:lstStyle/>
          <a:p>
            <a:r>
              <a:rPr lang="en-US" dirty="0">
                <a:ln w="9525">
                  <a:solidFill>
                    <a:srgbClr val="424944"/>
                  </a:solidFill>
                </a:ln>
                <a:latin typeface="Calibri Light" panose="020F0302020204030204" pitchFamily="34" charset="0"/>
                <a:cs typeface="Calibri Light" panose="020F0302020204030204" pitchFamily="34" charset="0"/>
              </a:rPr>
              <a:t>Where will the projects be?</a:t>
            </a:r>
          </a:p>
        </p:txBody>
      </p:sp>
      <p:graphicFrame>
        <p:nvGraphicFramePr>
          <p:cNvPr id="4" name="Table 17">
            <a:extLst>
              <a:ext uri="{FF2B5EF4-FFF2-40B4-BE49-F238E27FC236}">
                <a16:creationId xmlns:a16="http://schemas.microsoft.com/office/drawing/2014/main" id="{F00E0467-E30B-487C-B71A-B020E4F57052}"/>
              </a:ext>
            </a:extLst>
          </p:cNvPr>
          <p:cNvGraphicFramePr>
            <a:graphicFrameLocks noGrp="1"/>
          </p:cNvGraphicFramePr>
          <p:nvPr>
            <p:extLst>
              <p:ext uri="{D42A27DB-BD31-4B8C-83A1-F6EECF244321}">
                <p14:modId xmlns:p14="http://schemas.microsoft.com/office/powerpoint/2010/main" val="4065900799"/>
              </p:ext>
            </p:extLst>
          </p:nvPr>
        </p:nvGraphicFramePr>
        <p:xfrm>
          <a:off x="769614" y="1705542"/>
          <a:ext cx="7415212" cy="2468880"/>
        </p:xfrm>
        <a:graphic>
          <a:graphicData uri="http://schemas.openxmlformats.org/drawingml/2006/table">
            <a:tbl>
              <a:tblPr firstRow="1" bandRow="1">
                <a:tableStyleId>{5C22544A-7EE6-4342-B048-85BDC9FD1C3A}</a:tableStyleId>
              </a:tblPr>
              <a:tblGrid>
                <a:gridCol w="1414462">
                  <a:extLst>
                    <a:ext uri="{9D8B030D-6E8A-4147-A177-3AD203B41FA5}">
                      <a16:colId xmlns:a16="http://schemas.microsoft.com/office/drawing/2014/main" val="32671847"/>
                    </a:ext>
                  </a:extLst>
                </a:gridCol>
                <a:gridCol w="1965004">
                  <a:extLst>
                    <a:ext uri="{9D8B030D-6E8A-4147-A177-3AD203B41FA5}">
                      <a16:colId xmlns:a16="http://schemas.microsoft.com/office/drawing/2014/main" val="356122123"/>
                    </a:ext>
                  </a:extLst>
                </a:gridCol>
                <a:gridCol w="2376187">
                  <a:extLst>
                    <a:ext uri="{9D8B030D-6E8A-4147-A177-3AD203B41FA5}">
                      <a16:colId xmlns:a16="http://schemas.microsoft.com/office/drawing/2014/main" val="30898771"/>
                    </a:ext>
                  </a:extLst>
                </a:gridCol>
                <a:gridCol w="1659559">
                  <a:extLst>
                    <a:ext uri="{9D8B030D-6E8A-4147-A177-3AD203B41FA5}">
                      <a16:colId xmlns:a16="http://schemas.microsoft.com/office/drawing/2014/main" val="2010401368"/>
                    </a:ext>
                  </a:extLst>
                </a:gridCol>
              </a:tblGrid>
              <a:tr h="672303">
                <a:tc>
                  <a:txBody>
                    <a:bodyPr/>
                    <a:lstStyle/>
                    <a:p>
                      <a:pPr algn="ctr"/>
                      <a:endParaRPr lang="en-GB" sz="1200" b="1" dirty="0">
                        <a:solidFill>
                          <a:schemeClr val="bg1"/>
                        </a:solidFill>
                        <a:latin typeface="Calibri Light" panose="020F0302020204030204" pitchFamily="34" charset="0"/>
                        <a:cs typeface="Calibri Light" panose="020F0302020204030204" pitchFamily="34" charset="0"/>
                      </a:endParaRPr>
                    </a:p>
                    <a:p>
                      <a:pPr algn="ctr"/>
                      <a:r>
                        <a:rPr lang="en-GB" sz="1200" b="1" dirty="0">
                          <a:solidFill>
                            <a:schemeClr val="bg1"/>
                          </a:solidFill>
                          <a:latin typeface="Calibri Light" panose="020F0302020204030204" pitchFamily="34" charset="0"/>
                          <a:cs typeface="Calibri Light" panose="020F0302020204030204" pitchFamily="34" charset="0"/>
                        </a:rPr>
                        <a:t>St Helens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F4C9B"/>
                    </a:solidFill>
                  </a:tcPr>
                </a:tc>
                <a:tc>
                  <a:txBody>
                    <a:bodyPr/>
                    <a:lstStyle/>
                    <a:p>
                      <a:pPr algn="ctr"/>
                      <a:endParaRPr lang="en-AU" sz="800" b="1" dirty="0">
                        <a:solidFill>
                          <a:srgbClr val="3E443F"/>
                        </a:solidFill>
                        <a:latin typeface="Calibri Light" panose="020F0302020204030204" pitchFamily="34" charset="0"/>
                        <a:cs typeface="Calibri Light" panose="020F0302020204030204" pitchFamily="34" charset="0"/>
                      </a:endParaRPr>
                    </a:p>
                    <a:p>
                      <a:pPr algn="ctr"/>
                      <a:r>
                        <a:rPr lang="en-AU" sz="1200" b="1" dirty="0">
                          <a:solidFill>
                            <a:srgbClr val="3E443F"/>
                          </a:solidFill>
                          <a:latin typeface="Calibri Light" panose="020F0302020204030204" pitchFamily="34" charset="0"/>
                          <a:cs typeface="Calibri Light" panose="020F0302020204030204" pitchFamily="34" charset="0"/>
                        </a:rPr>
                        <a:t>Lot 1: </a:t>
                      </a:r>
                    </a:p>
                    <a:p>
                      <a:pPr algn="ctr"/>
                      <a:r>
                        <a:rPr lang="en-AU" sz="1200" b="0" dirty="0">
                          <a:solidFill>
                            <a:srgbClr val="3E443F"/>
                          </a:solidFill>
                          <a:latin typeface="Calibri Light" panose="020F0302020204030204" pitchFamily="34" charset="0"/>
                          <a:cs typeface="Calibri Light" panose="020F0302020204030204" pitchFamily="34" charset="0"/>
                        </a:rPr>
                        <a:t>Parr</a:t>
                      </a:r>
                      <a:r>
                        <a:rPr lang="en-AU" sz="1200" dirty="0">
                          <a:solidFill>
                            <a:srgbClr val="3E443F"/>
                          </a:solidFill>
                          <a:latin typeface="Calibri Light" panose="020F0302020204030204" pitchFamily="34" charset="0"/>
                          <a:cs typeface="Calibri Light" panose="020F0302020204030204" pitchFamily="34" charset="0"/>
                        </a:rPr>
                        <a:t> </a:t>
                      </a:r>
                      <a:endParaRPr lang="en-GB" sz="1200" dirty="0">
                        <a:solidFill>
                          <a:srgbClr val="3E443F"/>
                        </a:solidFill>
                        <a:latin typeface="Calibri Light" panose="020F0302020204030204" pitchFamily="34" charset="0"/>
                        <a:cs typeface="Calibri Light" panose="020F0302020204030204" pitchFamily="34" charset="0"/>
                      </a:endParaRPr>
                    </a:p>
                    <a:p>
                      <a:pPr algn="ctr"/>
                      <a:endParaRPr lang="en-GB" sz="800" dirty="0">
                        <a:solidFill>
                          <a:srgbClr val="3E443F"/>
                        </a:solidFill>
                        <a:latin typeface="Calibri Light" panose="020F0302020204030204" pitchFamily="34" charset="0"/>
                        <a:cs typeface="Calibri Light" panose="020F03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endParaRPr lang="en-AU" sz="800" b="1" dirty="0">
                        <a:solidFill>
                          <a:srgbClr val="3E443F"/>
                        </a:solidFill>
                        <a:latin typeface="Calibri Light" panose="020F0302020204030204" pitchFamily="34" charset="0"/>
                        <a:cs typeface="Calibri Light" panose="020F0302020204030204" pitchFamily="34" charset="0"/>
                      </a:endParaRPr>
                    </a:p>
                    <a:p>
                      <a:pPr algn="ctr"/>
                      <a:r>
                        <a:rPr lang="en-AU" sz="1200" b="1" dirty="0">
                          <a:solidFill>
                            <a:srgbClr val="3E443F"/>
                          </a:solidFill>
                          <a:latin typeface="Calibri Light" panose="020F0302020204030204" pitchFamily="34" charset="0"/>
                          <a:cs typeface="Calibri Light" panose="020F0302020204030204" pitchFamily="34" charset="0"/>
                        </a:rPr>
                        <a:t>Lot 2:</a:t>
                      </a:r>
                    </a:p>
                    <a:p>
                      <a:pPr algn="ctr"/>
                      <a:r>
                        <a:rPr lang="en-AU" sz="1200" b="0" dirty="0">
                          <a:solidFill>
                            <a:srgbClr val="3E443F"/>
                          </a:solidFill>
                          <a:latin typeface="Calibri Light" panose="020F0302020204030204" pitchFamily="34" charset="0"/>
                          <a:cs typeface="Calibri Light" panose="020F0302020204030204" pitchFamily="34" charset="0"/>
                        </a:rPr>
                        <a:t>Four Acre estate</a:t>
                      </a:r>
                      <a:endParaRPr lang="en-GB" sz="1200" b="0" dirty="0">
                        <a:solidFill>
                          <a:srgbClr val="3E443F"/>
                        </a:solidFill>
                        <a:latin typeface="Calibri Light" panose="020F0302020204030204" pitchFamily="34" charset="0"/>
                        <a:cs typeface="Calibri Light" panose="020F0302020204030204" pitchFamily="34" charset="0"/>
                      </a:endParaRPr>
                    </a:p>
                    <a:p>
                      <a:pPr algn="ctr"/>
                      <a:endParaRPr lang="en-GB" sz="800" dirty="0">
                        <a:solidFill>
                          <a:srgbClr val="3E443F"/>
                        </a:solidFill>
                        <a:latin typeface="Calibri Light" panose="020F0302020204030204" pitchFamily="34" charset="0"/>
                        <a:cs typeface="Calibri Light" panose="020F03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endParaRPr lang="en-GB" sz="1200" dirty="0">
                        <a:solidFill>
                          <a:srgbClr val="3E443F"/>
                        </a:solidFill>
                        <a:latin typeface="Calibri Light" panose="020F0302020204030204" pitchFamily="34" charset="0"/>
                        <a:cs typeface="Calibri Light" panose="020F03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02988336"/>
                  </a:ext>
                </a:extLst>
              </a:tr>
              <a:tr h="639021">
                <a:tc>
                  <a:txBody>
                    <a:bodyPr/>
                    <a:lstStyle/>
                    <a:p>
                      <a:pPr algn="ctr"/>
                      <a:endParaRPr lang="en-GB" sz="1200" b="1" dirty="0">
                        <a:solidFill>
                          <a:schemeClr val="bg1"/>
                        </a:solidFill>
                        <a:latin typeface="Calibri Light" panose="020F0302020204030204" pitchFamily="34" charset="0"/>
                        <a:cs typeface="Calibri Light" panose="020F0302020204030204" pitchFamily="34" charset="0"/>
                      </a:endParaRPr>
                    </a:p>
                    <a:p>
                      <a:pPr algn="ctr"/>
                      <a:r>
                        <a:rPr lang="en-GB" sz="1200" b="1" dirty="0">
                          <a:solidFill>
                            <a:schemeClr val="bg1"/>
                          </a:solidFill>
                          <a:latin typeface="Calibri Light" panose="020F0302020204030204" pitchFamily="34" charset="0"/>
                          <a:cs typeface="Calibri Light" panose="020F0302020204030204" pitchFamily="34" charset="0"/>
                        </a:rPr>
                        <a:t>Liverpool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F4C9B"/>
                    </a:solidFill>
                  </a:tcPr>
                </a:tc>
                <a:tc>
                  <a:txBody>
                    <a:bodyPr/>
                    <a:lstStyle/>
                    <a:p>
                      <a:pPr algn="ctr"/>
                      <a:endParaRPr lang="en-AU" sz="800" b="1" dirty="0">
                        <a:solidFill>
                          <a:srgbClr val="3E443F"/>
                        </a:solidFill>
                        <a:latin typeface="Calibri Light" panose="020F0302020204030204" pitchFamily="34" charset="0"/>
                        <a:cs typeface="Calibri Light" panose="020F0302020204030204" pitchFamily="34" charset="0"/>
                      </a:endParaRPr>
                    </a:p>
                    <a:p>
                      <a:pPr algn="ctr"/>
                      <a:r>
                        <a:rPr lang="en-AU" sz="1200" b="1" dirty="0">
                          <a:solidFill>
                            <a:srgbClr val="3E443F"/>
                          </a:solidFill>
                          <a:latin typeface="Calibri Light" panose="020F0302020204030204" pitchFamily="34" charset="0"/>
                          <a:cs typeface="Calibri Light" panose="020F0302020204030204" pitchFamily="34" charset="0"/>
                        </a:rPr>
                        <a:t>Lot 3:</a:t>
                      </a:r>
                    </a:p>
                    <a:p>
                      <a:pPr algn="ctr"/>
                      <a:r>
                        <a:rPr lang="en-AU" sz="1200" dirty="0">
                          <a:solidFill>
                            <a:srgbClr val="3E443F"/>
                          </a:solidFill>
                          <a:latin typeface="Calibri Light" panose="020F0302020204030204" pitchFamily="34" charset="0"/>
                          <a:cs typeface="Calibri Light" panose="020F0302020204030204" pitchFamily="34" charset="0"/>
                        </a:rPr>
                        <a:t>Daneville Estate </a:t>
                      </a:r>
                      <a:endParaRPr lang="en-GB" sz="1200" dirty="0">
                        <a:solidFill>
                          <a:srgbClr val="3E443F"/>
                        </a:solidFill>
                        <a:latin typeface="Calibri Light" panose="020F0302020204030204" pitchFamily="34" charset="0"/>
                        <a:cs typeface="Calibri Light" panose="020F0302020204030204" pitchFamily="34" charset="0"/>
                      </a:endParaRPr>
                    </a:p>
                    <a:p>
                      <a:pPr algn="ctr"/>
                      <a:endParaRPr lang="en-GB" sz="800" dirty="0">
                        <a:solidFill>
                          <a:srgbClr val="3E443F"/>
                        </a:solidFill>
                        <a:latin typeface="Calibri Light" panose="020F0302020204030204" pitchFamily="34" charset="0"/>
                        <a:cs typeface="Calibri Light" panose="020F03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endParaRPr lang="en-AU" sz="800" b="1" dirty="0">
                        <a:solidFill>
                          <a:srgbClr val="4D534E"/>
                        </a:solidFill>
                        <a:latin typeface="Calibri Light" panose="020F0302020204030204" pitchFamily="34" charset="0"/>
                        <a:cs typeface="Calibri Light" panose="020F0302020204030204" pitchFamily="34" charset="0"/>
                      </a:endParaRPr>
                    </a:p>
                    <a:p>
                      <a:pPr algn="ctr"/>
                      <a:r>
                        <a:rPr lang="en-AU" sz="1200" b="1" dirty="0">
                          <a:solidFill>
                            <a:srgbClr val="4D534E"/>
                          </a:solidFill>
                          <a:latin typeface="Calibri Light" panose="020F0302020204030204" pitchFamily="34" charset="0"/>
                          <a:cs typeface="Calibri Light" panose="020F0302020204030204" pitchFamily="34" charset="0"/>
                        </a:rPr>
                        <a:t>Lot 4:</a:t>
                      </a:r>
                    </a:p>
                    <a:p>
                      <a:pPr algn="ctr"/>
                      <a:r>
                        <a:rPr lang="en-AU" sz="1200" dirty="0">
                          <a:solidFill>
                            <a:srgbClr val="4D534E"/>
                          </a:solidFill>
                          <a:latin typeface="Calibri Light" panose="020F0302020204030204" pitchFamily="34" charset="0"/>
                          <a:cs typeface="Calibri Light" panose="020F0302020204030204" pitchFamily="34" charset="0"/>
                        </a:rPr>
                        <a:t>Granby Toxteth Triangle</a:t>
                      </a:r>
                      <a:endParaRPr lang="en-GB" sz="1200" dirty="0">
                        <a:solidFill>
                          <a:srgbClr val="4D534E"/>
                        </a:solidFill>
                        <a:latin typeface="Calibri Light" panose="020F0302020204030204" pitchFamily="34" charset="0"/>
                        <a:cs typeface="Calibri Light" panose="020F0302020204030204" pitchFamily="34" charset="0"/>
                      </a:endParaRPr>
                    </a:p>
                    <a:p>
                      <a:pPr algn="ctr"/>
                      <a:endParaRPr lang="en-GB" sz="800" dirty="0">
                        <a:solidFill>
                          <a:srgbClr val="3E443F"/>
                        </a:solidFill>
                        <a:latin typeface="Calibri Light" panose="020F0302020204030204" pitchFamily="34" charset="0"/>
                        <a:cs typeface="Calibri Light" panose="020F03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endParaRPr lang="en-AU" sz="800" b="1" dirty="0">
                        <a:solidFill>
                          <a:srgbClr val="3E443F"/>
                        </a:solidFill>
                        <a:latin typeface="Calibri Light" panose="020F0302020204030204" pitchFamily="34" charset="0"/>
                        <a:cs typeface="Calibri Light" panose="020F0302020204030204" pitchFamily="34" charset="0"/>
                      </a:endParaRPr>
                    </a:p>
                    <a:p>
                      <a:pPr algn="ctr"/>
                      <a:r>
                        <a:rPr lang="en-AU" sz="1200" b="1" dirty="0">
                          <a:solidFill>
                            <a:srgbClr val="3E443F"/>
                          </a:solidFill>
                          <a:latin typeface="Calibri Light" panose="020F0302020204030204" pitchFamily="34" charset="0"/>
                          <a:cs typeface="Calibri Light" panose="020F0302020204030204" pitchFamily="34" charset="0"/>
                        </a:rPr>
                        <a:t>Lot 7: </a:t>
                      </a:r>
                    </a:p>
                    <a:p>
                      <a:pPr algn="ctr"/>
                      <a:r>
                        <a:rPr lang="en-AU" sz="1200" dirty="0">
                          <a:solidFill>
                            <a:srgbClr val="3E443F"/>
                          </a:solidFill>
                          <a:latin typeface="Calibri Light" panose="020F0302020204030204" pitchFamily="34" charset="0"/>
                          <a:cs typeface="Calibri Light" panose="020F0302020204030204" pitchFamily="34" charset="0"/>
                        </a:rPr>
                        <a:t>Braybrooke estate, Norris Green</a:t>
                      </a:r>
                    </a:p>
                    <a:p>
                      <a:pPr algn="ctr"/>
                      <a:endParaRPr lang="en-GB" sz="800" dirty="0">
                        <a:solidFill>
                          <a:srgbClr val="3E443F"/>
                        </a:solidFill>
                        <a:latin typeface="Calibri Light" panose="020F0302020204030204" pitchFamily="34" charset="0"/>
                        <a:cs typeface="Calibri Light" panose="020F03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753224464"/>
                  </a:ext>
                </a:extLst>
              </a:tr>
              <a:tr h="877622">
                <a:tc>
                  <a:txBody>
                    <a:bodyPr/>
                    <a:lstStyle/>
                    <a:p>
                      <a:pPr algn="ctr"/>
                      <a:endParaRPr lang="en-GB" sz="1200" b="1" dirty="0">
                        <a:solidFill>
                          <a:schemeClr val="bg1"/>
                        </a:solidFill>
                        <a:latin typeface="Calibri Light" panose="020F0302020204030204" pitchFamily="34" charset="0"/>
                        <a:cs typeface="Calibri Light" panose="020F0302020204030204" pitchFamily="34" charset="0"/>
                      </a:endParaRPr>
                    </a:p>
                    <a:p>
                      <a:pPr algn="ctr"/>
                      <a:r>
                        <a:rPr lang="en-GB" sz="1200" b="1" dirty="0">
                          <a:solidFill>
                            <a:schemeClr val="bg1"/>
                          </a:solidFill>
                          <a:latin typeface="Calibri Light" panose="020F0302020204030204" pitchFamily="34" charset="0"/>
                          <a:cs typeface="Calibri Light" panose="020F0302020204030204" pitchFamily="34" charset="0"/>
                        </a:rPr>
                        <a:t>Warrington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F4C9B"/>
                    </a:solidFill>
                  </a:tcPr>
                </a:tc>
                <a:tc>
                  <a:txBody>
                    <a:bodyPr/>
                    <a:lstStyle/>
                    <a:p>
                      <a:pPr algn="ctr"/>
                      <a:endParaRPr lang="en-AU" sz="800" b="1" dirty="0">
                        <a:solidFill>
                          <a:srgbClr val="3E443F"/>
                        </a:solidFill>
                        <a:latin typeface="Calibri Light" panose="020F0302020204030204" pitchFamily="34" charset="0"/>
                        <a:cs typeface="Calibri Light" panose="020F0302020204030204" pitchFamily="34" charset="0"/>
                      </a:endParaRPr>
                    </a:p>
                    <a:p>
                      <a:pPr algn="ctr"/>
                      <a:r>
                        <a:rPr lang="en-AU" sz="1200" b="1" dirty="0">
                          <a:solidFill>
                            <a:srgbClr val="3E443F"/>
                          </a:solidFill>
                          <a:latin typeface="Calibri Light" panose="020F0302020204030204" pitchFamily="34" charset="0"/>
                          <a:cs typeface="Calibri Light" panose="020F0302020204030204" pitchFamily="34" charset="0"/>
                        </a:rPr>
                        <a:t>Lot 5:</a:t>
                      </a:r>
                    </a:p>
                    <a:p>
                      <a:pPr algn="ctr"/>
                      <a:r>
                        <a:rPr lang="en-AU" sz="1200" dirty="0">
                          <a:solidFill>
                            <a:srgbClr val="3E443F"/>
                          </a:solidFill>
                          <a:latin typeface="Calibri Light" panose="020F0302020204030204" pitchFamily="34" charset="0"/>
                          <a:cs typeface="Calibri Light" panose="020F0302020204030204" pitchFamily="34" charset="0"/>
                        </a:rPr>
                        <a:t>Orford (Grasmere Avenue &amp; Greenwood Crescent) </a:t>
                      </a:r>
                      <a:endParaRPr lang="en-GB" sz="1200" dirty="0">
                        <a:solidFill>
                          <a:srgbClr val="3E443F"/>
                        </a:solidFill>
                        <a:latin typeface="Calibri Light" panose="020F0302020204030204" pitchFamily="34" charset="0"/>
                        <a:cs typeface="Calibri Light" panose="020F0302020204030204" pitchFamily="34" charset="0"/>
                      </a:endParaRPr>
                    </a:p>
                    <a:p>
                      <a:pPr algn="ctr"/>
                      <a:endParaRPr lang="en-GB" sz="800" dirty="0">
                        <a:solidFill>
                          <a:srgbClr val="3E443F"/>
                        </a:solidFill>
                        <a:latin typeface="Calibri Light" panose="020F0302020204030204" pitchFamily="34" charset="0"/>
                        <a:cs typeface="Calibri Light" panose="020F03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endParaRPr lang="en-AU" sz="800" b="1" dirty="0">
                        <a:solidFill>
                          <a:srgbClr val="3E443F"/>
                        </a:solidFill>
                        <a:latin typeface="Calibri Light" panose="020F0302020204030204" pitchFamily="34" charset="0"/>
                        <a:cs typeface="Calibri Light" panose="020F0302020204030204" pitchFamily="34" charset="0"/>
                      </a:endParaRPr>
                    </a:p>
                    <a:p>
                      <a:pPr algn="ctr"/>
                      <a:r>
                        <a:rPr lang="en-AU" sz="1200" b="1" dirty="0">
                          <a:solidFill>
                            <a:srgbClr val="3E443F"/>
                          </a:solidFill>
                          <a:latin typeface="Calibri Light" panose="020F0302020204030204" pitchFamily="34" charset="0"/>
                          <a:cs typeface="Calibri Light" panose="020F0302020204030204" pitchFamily="34" charset="0"/>
                        </a:rPr>
                        <a:t>Lot 6: </a:t>
                      </a:r>
                    </a:p>
                    <a:p>
                      <a:pPr algn="ctr"/>
                      <a:r>
                        <a:rPr lang="en-AU" sz="1200" dirty="0">
                          <a:solidFill>
                            <a:srgbClr val="3E443F"/>
                          </a:solidFill>
                          <a:latin typeface="Calibri Light" panose="020F0302020204030204" pitchFamily="34" charset="0"/>
                          <a:cs typeface="Calibri Light" panose="020F0302020204030204" pitchFamily="34" charset="0"/>
                        </a:rPr>
                        <a:t>St Elphins Close &amp; St Katherines Way Estate</a:t>
                      </a:r>
                      <a:endParaRPr lang="en-GB" sz="1200" dirty="0">
                        <a:solidFill>
                          <a:srgbClr val="3E443F"/>
                        </a:solidFill>
                        <a:latin typeface="Calibri Light" panose="020F0302020204030204" pitchFamily="34" charset="0"/>
                        <a:cs typeface="Calibri Light" panose="020F0302020204030204" pitchFamily="34" charset="0"/>
                      </a:endParaRPr>
                    </a:p>
                    <a:p>
                      <a:pPr algn="ctr"/>
                      <a:endParaRPr lang="en-GB" sz="800" dirty="0">
                        <a:solidFill>
                          <a:srgbClr val="3E443F"/>
                        </a:solidFill>
                        <a:latin typeface="Calibri Light" panose="020F0302020204030204" pitchFamily="34" charset="0"/>
                        <a:cs typeface="Calibri Light" panose="020F03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endParaRPr lang="en-GB" sz="1200" dirty="0">
                        <a:solidFill>
                          <a:srgbClr val="3E443F"/>
                        </a:solidFill>
                        <a:latin typeface="Calibri Light" panose="020F0302020204030204" pitchFamily="34" charset="0"/>
                        <a:cs typeface="Calibri Light" panose="020F03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81470860"/>
                  </a:ext>
                </a:extLst>
              </a:tr>
            </a:tbl>
          </a:graphicData>
        </a:graphic>
      </p:graphicFrame>
      <p:pic>
        <p:nvPicPr>
          <p:cNvPr id="5" name="Audio 4">
            <a:hlinkClick r:id="" action="ppaction://media"/>
            <a:extLst>
              <a:ext uri="{FF2B5EF4-FFF2-40B4-BE49-F238E27FC236}">
                <a16:creationId xmlns:a16="http://schemas.microsoft.com/office/drawing/2014/main" id="{6C7AEAC9-D6E4-4159-BEC4-FD978946D83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507765445"/>
      </p:ext>
    </p:extLst>
  </p:cSld>
  <p:clrMapOvr>
    <a:masterClrMapping/>
  </p:clrMapOvr>
  <mc:AlternateContent xmlns:mc="http://schemas.openxmlformats.org/markup-compatibility/2006" xmlns:p14="http://schemas.microsoft.com/office/powerpoint/2010/main">
    <mc:Choice Requires="p14">
      <p:transition spd="slow" p14:dur="6000" advTm="36442"/>
    </mc:Choice>
    <mc:Fallback xmlns="">
      <p:transition spd="slow" advTm="364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C88C6-D017-4944-ACBC-6EDA7D654D7F}"/>
              </a:ext>
            </a:extLst>
          </p:cNvPr>
          <p:cNvSpPr>
            <a:spLocks noGrp="1"/>
          </p:cNvSpPr>
          <p:nvPr>
            <p:ph type="title"/>
          </p:nvPr>
        </p:nvSpPr>
        <p:spPr/>
        <p:txBody>
          <a:bodyPr/>
          <a:lstStyle/>
          <a:p>
            <a:r>
              <a:rPr lang="en-US" dirty="0">
                <a:ln w="9525">
                  <a:solidFill>
                    <a:srgbClr val="424944"/>
                  </a:solidFill>
                  <a:prstDash val="solid"/>
                </a:ln>
                <a:latin typeface="Calibri Light" panose="020F0302020204030204" pitchFamily="34" charset="0"/>
                <a:cs typeface="Calibri Light" panose="020F0302020204030204" pitchFamily="34" charset="0"/>
              </a:rPr>
              <a:t>Who are Healthy Neighbours?</a:t>
            </a:r>
          </a:p>
        </p:txBody>
      </p:sp>
      <p:sp>
        <p:nvSpPr>
          <p:cNvPr id="6" name="Text Placeholder 11">
            <a:extLst>
              <a:ext uri="{FF2B5EF4-FFF2-40B4-BE49-F238E27FC236}">
                <a16:creationId xmlns:a16="http://schemas.microsoft.com/office/drawing/2014/main" id="{9AAD77CA-45ED-4AA8-BDF9-03875626A723}"/>
              </a:ext>
            </a:extLst>
          </p:cNvPr>
          <p:cNvSpPr txBox="1">
            <a:spLocks/>
          </p:cNvSpPr>
          <p:nvPr/>
        </p:nvSpPr>
        <p:spPr>
          <a:xfrm>
            <a:off x="81495" y="2015121"/>
            <a:ext cx="8791446" cy="1482913"/>
          </a:xfrm>
          <a:prstGeom prst="rect">
            <a:avLst/>
          </a:prstGeom>
        </p:spPr>
        <p:txBody>
          <a:bodyPr vert="horz"/>
          <a:lstStyle>
            <a:lvl1pPr marL="0" indent="0" algn="ctr" defTabSz="457200" rtl="0" eaLnBrk="1" fontAlgn="base" hangingPunct="1">
              <a:spcBef>
                <a:spcPct val="20000"/>
              </a:spcBef>
              <a:spcAft>
                <a:spcPct val="0"/>
              </a:spcAft>
              <a:buClr>
                <a:schemeClr val="bg2"/>
              </a:buClr>
              <a:buFontTx/>
              <a:buNone/>
              <a:defRPr sz="1800" kern="1200">
                <a:solidFill>
                  <a:srgbClr val="4B524D"/>
                </a:solidFill>
                <a:latin typeface="+mn-lt"/>
                <a:ea typeface="+mn-ea"/>
                <a:cs typeface="+mn-cs"/>
              </a:defRPr>
            </a:lvl1pPr>
            <a:lvl2pPr marL="179388" indent="-179388" algn="l" defTabSz="457200" rtl="0" eaLnBrk="1" fontAlgn="base" hangingPunct="1">
              <a:spcBef>
                <a:spcPct val="20000"/>
              </a:spcBef>
              <a:spcAft>
                <a:spcPct val="0"/>
              </a:spcAft>
              <a:buClr>
                <a:schemeClr val="bg2"/>
              </a:buClr>
              <a:buFont typeface="Arial"/>
              <a:buChar char="•"/>
              <a:defRPr sz="1800" kern="1200">
                <a:solidFill>
                  <a:srgbClr val="2C1625"/>
                </a:solidFill>
                <a:latin typeface="+mn-lt"/>
                <a:ea typeface="+mn-ea"/>
                <a:cs typeface="+mn-cs"/>
              </a:defRPr>
            </a:lvl2pPr>
            <a:lvl3pPr marL="360363" indent="-180975" algn="l" defTabSz="360363" rtl="0" eaLnBrk="1" fontAlgn="base" hangingPunct="1">
              <a:spcBef>
                <a:spcPct val="20000"/>
              </a:spcBef>
              <a:spcAft>
                <a:spcPct val="0"/>
              </a:spcAft>
              <a:buClr>
                <a:schemeClr val="bg2"/>
              </a:buClr>
              <a:buFont typeface="Arial" panose="020B0604020202020204" pitchFamily="34" charset="0"/>
              <a:buChar char="•"/>
              <a:defRPr sz="1800" kern="1200">
                <a:solidFill>
                  <a:srgbClr val="2C1625"/>
                </a:solidFill>
                <a:latin typeface="+mn-lt"/>
                <a:ea typeface="+mn-ea"/>
                <a:cs typeface="+mn-cs"/>
              </a:defRPr>
            </a:lvl3pPr>
            <a:lvl4pPr marL="360363" indent="-180975" algn="l" defTabSz="457200" rtl="0" eaLnBrk="1" fontAlgn="base" hangingPunct="1">
              <a:spcBef>
                <a:spcPct val="20000"/>
              </a:spcBef>
              <a:spcAft>
                <a:spcPct val="0"/>
              </a:spcAft>
              <a:buClr>
                <a:schemeClr val="bg2"/>
              </a:buClr>
              <a:buFont typeface="Arial" panose="020B0604020202020204" pitchFamily="34" charset="0"/>
              <a:buChar char="–"/>
              <a:defRPr sz="1800" kern="1200">
                <a:solidFill>
                  <a:srgbClr val="2C1625"/>
                </a:solidFill>
                <a:latin typeface="+mn-lt"/>
                <a:ea typeface="+mn-ea"/>
                <a:cs typeface="+mn-cs"/>
              </a:defRPr>
            </a:lvl4pPr>
            <a:lvl5pPr marL="360363" indent="-180975" algn="l" defTabSz="457200" rtl="0" eaLnBrk="1" fontAlgn="base" hangingPunct="1">
              <a:spcBef>
                <a:spcPct val="20000"/>
              </a:spcBef>
              <a:spcAft>
                <a:spcPct val="0"/>
              </a:spcAft>
              <a:buClr>
                <a:schemeClr val="bg2"/>
              </a:buClr>
              <a:buFont typeface="Arial" panose="020B0604020202020204" pitchFamily="34" charset="0"/>
              <a:buChar char="»"/>
              <a:defRPr sz="1800" kern="1200">
                <a:solidFill>
                  <a:srgbClr val="2C162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sz="1600" dirty="0">
                <a:latin typeface="Calibri Light" panose="020F0302020204030204" pitchFamily="34" charset="0"/>
                <a:cs typeface="Calibri Light" panose="020F0302020204030204" pitchFamily="34" charset="0"/>
              </a:rPr>
              <a:t>Healthy Neighbours (community champions / volunteers) are local people tackling a social issue which is important to them and becoming agents for social change within their own community.  They live and breathe their environment so know what challenges need to be addressed and how best to address them. They talk the lingo; they hear the unsaid and they can really influence change!</a:t>
            </a:r>
          </a:p>
          <a:p>
            <a:endParaRPr lang="en-AU" dirty="0">
              <a:latin typeface="Calibri Light" panose="020F0302020204030204" pitchFamily="34" charset="0"/>
              <a:cs typeface="Calibri Light" panose="020F0302020204030204" pitchFamily="34" charset="0"/>
            </a:endParaRPr>
          </a:p>
          <a:p>
            <a:endParaRPr lang="en-AU" dirty="0">
              <a:latin typeface="Calibri Light" panose="020F0302020204030204" pitchFamily="34" charset="0"/>
              <a:cs typeface="Calibri Light" panose="020F0302020204030204" pitchFamily="34" charset="0"/>
            </a:endParaRPr>
          </a:p>
          <a:p>
            <a:r>
              <a:rPr lang="en-GB" dirty="0">
                <a:latin typeface="Calibri Light" panose="020F0302020204030204" pitchFamily="34" charset="0"/>
                <a:cs typeface="Calibri Light" panose="020F0302020204030204" pitchFamily="34" charset="0"/>
              </a:rPr>
              <a:t/>
            </a:r>
            <a:br>
              <a:rPr lang="en-GB" dirty="0">
                <a:latin typeface="Calibri Light" panose="020F0302020204030204" pitchFamily="34" charset="0"/>
                <a:cs typeface="Calibri Light" panose="020F0302020204030204" pitchFamily="34" charset="0"/>
              </a:rPr>
            </a:br>
            <a:endParaRPr lang="en-US" dirty="0">
              <a:latin typeface="Calibri Light" panose="020F0302020204030204" pitchFamily="34" charset="0"/>
              <a:cs typeface="Calibri Light" panose="020F0302020204030204" pitchFamily="34" charset="0"/>
            </a:endParaRPr>
          </a:p>
        </p:txBody>
      </p:sp>
      <p:pic>
        <p:nvPicPr>
          <p:cNvPr id="4" name="Audio 3">
            <a:hlinkClick r:id="" action="ppaction://media"/>
            <a:extLst>
              <a:ext uri="{FF2B5EF4-FFF2-40B4-BE49-F238E27FC236}">
                <a16:creationId xmlns:a16="http://schemas.microsoft.com/office/drawing/2014/main" id="{75187B14-78F9-43B7-A7EC-BEFCB4D2B9F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440738" y="4440238"/>
            <a:ext cx="487362" cy="487362"/>
          </a:xfrm>
          <a:prstGeom prst="rect">
            <a:avLst/>
          </a:prstGeom>
        </p:spPr>
      </p:pic>
    </p:spTree>
    <p:custDataLst>
      <p:tags r:id="rId1"/>
    </p:custDataLst>
    <p:extLst>
      <p:ext uri="{BB962C8B-B14F-4D97-AF65-F5344CB8AC3E}">
        <p14:creationId xmlns:p14="http://schemas.microsoft.com/office/powerpoint/2010/main" val="457601360"/>
      </p:ext>
    </p:extLst>
  </p:cSld>
  <p:clrMapOvr>
    <a:masterClrMapping/>
  </p:clrMapOvr>
  <mc:AlternateContent xmlns:mc="http://schemas.openxmlformats.org/markup-compatibility/2006" xmlns:p14="http://schemas.microsoft.com/office/powerpoint/2010/main">
    <mc:Choice Requires="p14">
      <p:transition spd="slow" p14:dur="7000" advTm="66093"/>
    </mc:Choice>
    <mc:Fallback xmlns="">
      <p:transition spd="slow" advTm="66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F65C2-3E1D-455D-A36E-98E0C6F89027}"/>
              </a:ext>
            </a:extLst>
          </p:cNvPr>
          <p:cNvSpPr>
            <a:spLocks noGrp="1"/>
          </p:cNvSpPr>
          <p:nvPr>
            <p:ph type="title"/>
          </p:nvPr>
        </p:nvSpPr>
        <p:spPr>
          <a:xfrm>
            <a:off x="189318" y="363501"/>
            <a:ext cx="8229600" cy="559363"/>
          </a:xfrm>
        </p:spPr>
        <p:txBody>
          <a:bodyPr/>
          <a:lstStyle/>
          <a:p>
            <a:r>
              <a:rPr lang="en-GB" dirty="0">
                <a:ln>
                  <a:solidFill>
                    <a:srgbClr val="424944"/>
                  </a:solidFill>
                </a:ln>
                <a:latin typeface="Calibri Light" panose="020F0302020204030204" pitchFamily="34" charset="0"/>
                <a:cs typeface="Calibri Light" panose="020F0302020204030204" pitchFamily="34" charset="0"/>
              </a:rPr>
              <a:t>What will the Healthy Neighbours be doing?</a:t>
            </a:r>
          </a:p>
        </p:txBody>
      </p:sp>
      <p:pic>
        <p:nvPicPr>
          <p:cNvPr id="5" name="Picture 4">
            <a:extLst>
              <a:ext uri="{FF2B5EF4-FFF2-40B4-BE49-F238E27FC236}">
                <a16:creationId xmlns:a16="http://schemas.microsoft.com/office/drawing/2014/main" id="{F0A95414-EE27-4BCF-A9F9-85D9F39D170C}"/>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2829772" y="2182228"/>
            <a:ext cx="3151082" cy="2158491"/>
          </a:xfrm>
          <a:prstGeom prst="rect">
            <a:avLst/>
          </a:prstGeom>
        </p:spPr>
      </p:pic>
      <p:sp>
        <p:nvSpPr>
          <p:cNvPr id="3" name="TextBox 2">
            <a:extLst>
              <a:ext uri="{FF2B5EF4-FFF2-40B4-BE49-F238E27FC236}">
                <a16:creationId xmlns:a16="http://schemas.microsoft.com/office/drawing/2014/main" id="{D7475B27-7DCA-46D7-A040-ABA0880A5CCF}"/>
              </a:ext>
            </a:extLst>
          </p:cNvPr>
          <p:cNvSpPr txBox="1"/>
          <p:nvPr/>
        </p:nvSpPr>
        <p:spPr>
          <a:xfrm>
            <a:off x="1453896" y="4255313"/>
            <a:ext cx="1119499" cy="646331"/>
          </a:xfrm>
          <a:prstGeom prst="rect">
            <a:avLst/>
          </a:prstGeom>
          <a:noFill/>
        </p:spPr>
        <p:txBody>
          <a:bodyPr wrap="square" rtlCol="0">
            <a:spAutoFit/>
          </a:bodyPr>
          <a:lstStyle/>
          <a:p>
            <a:pPr algn="ctr"/>
            <a:r>
              <a:rPr lang="en-GB" b="1">
                <a:solidFill>
                  <a:srgbClr val="3E443F"/>
                </a:solidFill>
                <a:latin typeface="Calibri Light" panose="020F0302020204030204" pitchFamily="34" charset="0"/>
                <a:cs typeface="Calibri Light" panose="020F0302020204030204" pitchFamily="34" charset="0"/>
              </a:rPr>
              <a:t>Food Poverty</a:t>
            </a:r>
          </a:p>
        </p:txBody>
      </p:sp>
      <p:sp>
        <p:nvSpPr>
          <p:cNvPr id="6" name="TextBox 5">
            <a:extLst>
              <a:ext uri="{FF2B5EF4-FFF2-40B4-BE49-F238E27FC236}">
                <a16:creationId xmlns:a16="http://schemas.microsoft.com/office/drawing/2014/main" id="{CF61188A-E583-40D2-8A57-AB6AFF2DBFE2}"/>
              </a:ext>
            </a:extLst>
          </p:cNvPr>
          <p:cNvSpPr txBox="1"/>
          <p:nvPr/>
        </p:nvSpPr>
        <p:spPr>
          <a:xfrm>
            <a:off x="189318" y="3591179"/>
            <a:ext cx="1119499" cy="646331"/>
          </a:xfrm>
          <a:prstGeom prst="rect">
            <a:avLst/>
          </a:prstGeom>
          <a:noFill/>
        </p:spPr>
        <p:txBody>
          <a:bodyPr wrap="square" rtlCol="0">
            <a:spAutoFit/>
          </a:bodyPr>
          <a:lstStyle/>
          <a:p>
            <a:pPr algn="ctr"/>
            <a:r>
              <a:rPr lang="en-GB" b="1" dirty="0">
                <a:solidFill>
                  <a:srgbClr val="3E443F"/>
                </a:solidFill>
                <a:latin typeface="Calibri Light" panose="020F0302020204030204" pitchFamily="34" charset="0"/>
                <a:cs typeface="Calibri Light" panose="020F0302020204030204" pitchFamily="34" charset="0"/>
              </a:rPr>
              <a:t>Physical Inactivity</a:t>
            </a:r>
          </a:p>
        </p:txBody>
      </p:sp>
      <p:sp>
        <p:nvSpPr>
          <p:cNvPr id="7" name="TextBox 6">
            <a:extLst>
              <a:ext uri="{FF2B5EF4-FFF2-40B4-BE49-F238E27FC236}">
                <a16:creationId xmlns:a16="http://schemas.microsoft.com/office/drawing/2014/main" id="{D0F891D7-82E2-400A-BA0A-AE0C92E2717A}"/>
              </a:ext>
            </a:extLst>
          </p:cNvPr>
          <p:cNvSpPr txBox="1"/>
          <p:nvPr/>
        </p:nvSpPr>
        <p:spPr>
          <a:xfrm>
            <a:off x="5977921" y="4233868"/>
            <a:ext cx="1119499" cy="369332"/>
          </a:xfrm>
          <a:prstGeom prst="rect">
            <a:avLst/>
          </a:prstGeom>
          <a:noFill/>
        </p:spPr>
        <p:txBody>
          <a:bodyPr wrap="square" rtlCol="0">
            <a:spAutoFit/>
          </a:bodyPr>
          <a:lstStyle/>
          <a:p>
            <a:pPr algn="ctr"/>
            <a:r>
              <a:rPr lang="en-GB" b="1" dirty="0">
                <a:solidFill>
                  <a:srgbClr val="3E443F"/>
                </a:solidFill>
                <a:latin typeface="Calibri Light" panose="020F0302020204030204" pitchFamily="34" charset="0"/>
                <a:cs typeface="Calibri Light" panose="020F0302020204030204" pitchFamily="34" charset="0"/>
              </a:rPr>
              <a:t>Obesity</a:t>
            </a:r>
          </a:p>
        </p:txBody>
      </p:sp>
      <p:sp>
        <p:nvSpPr>
          <p:cNvPr id="9" name="TextBox 8">
            <a:extLst>
              <a:ext uri="{FF2B5EF4-FFF2-40B4-BE49-F238E27FC236}">
                <a16:creationId xmlns:a16="http://schemas.microsoft.com/office/drawing/2014/main" id="{3DBFEE98-856E-499B-98B9-632C01F63875}"/>
              </a:ext>
            </a:extLst>
          </p:cNvPr>
          <p:cNvSpPr txBox="1"/>
          <p:nvPr/>
        </p:nvSpPr>
        <p:spPr>
          <a:xfrm>
            <a:off x="7623121" y="3591179"/>
            <a:ext cx="1119499" cy="646331"/>
          </a:xfrm>
          <a:prstGeom prst="rect">
            <a:avLst/>
          </a:prstGeom>
          <a:noFill/>
        </p:spPr>
        <p:txBody>
          <a:bodyPr wrap="square" rtlCol="0">
            <a:spAutoFit/>
          </a:bodyPr>
          <a:lstStyle/>
          <a:p>
            <a:pPr algn="ctr"/>
            <a:r>
              <a:rPr lang="en-GB" b="1">
                <a:solidFill>
                  <a:srgbClr val="3E443F"/>
                </a:solidFill>
                <a:latin typeface="Calibri Light" panose="020F0302020204030204" pitchFamily="34" charset="0"/>
                <a:cs typeface="Calibri Light" panose="020F0302020204030204" pitchFamily="34" charset="0"/>
              </a:rPr>
              <a:t>Mental Health</a:t>
            </a:r>
          </a:p>
        </p:txBody>
      </p:sp>
      <p:sp>
        <p:nvSpPr>
          <p:cNvPr id="10" name="TextBox 9">
            <a:extLst>
              <a:ext uri="{FF2B5EF4-FFF2-40B4-BE49-F238E27FC236}">
                <a16:creationId xmlns:a16="http://schemas.microsoft.com/office/drawing/2014/main" id="{36A03C22-BFE1-4365-A1D8-7AC9E02B9ECD}"/>
              </a:ext>
            </a:extLst>
          </p:cNvPr>
          <p:cNvSpPr txBox="1"/>
          <p:nvPr/>
        </p:nvSpPr>
        <p:spPr>
          <a:xfrm>
            <a:off x="3638284" y="4491324"/>
            <a:ext cx="1274748" cy="369332"/>
          </a:xfrm>
          <a:prstGeom prst="rect">
            <a:avLst/>
          </a:prstGeom>
          <a:noFill/>
        </p:spPr>
        <p:txBody>
          <a:bodyPr wrap="square" rtlCol="0">
            <a:spAutoFit/>
          </a:bodyPr>
          <a:lstStyle/>
          <a:p>
            <a:pPr algn="ctr"/>
            <a:r>
              <a:rPr lang="en-GB" b="1">
                <a:solidFill>
                  <a:srgbClr val="3E443F"/>
                </a:solidFill>
                <a:latin typeface="Calibri Light" panose="020F0302020204030204" pitchFamily="34" charset="0"/>
                <a:cs typeface="Calibri Light" panose="020F0302020204030204" pitchFamily="34" charset="0"/>
              </a:rPr>
              <a:t>Loneliness</a:t>
            </a:r>
          </a:p>
        </p:txBody>
      </p:sp>
      <p:sp>
        <p:nvSpPr>
          <p:cNvPr id="12" name="TextBox 11">
            <a:extLst>
              <a:ext uri="{FF2B5EF4-FFF2-40B4-BE49-F238E27FC236}">
                <a16:creationId xmlns:a16="http://schemas.microsoft.com/office/drawing/2014/main" id="{48E4446F-8993-4E00-9240-4E9B3E8C4B88}"/>
              </a:ext>
            </a:extLst>
          </p:cNvPr>
          <p:cNvSpPr txBox="1"/>
          <p:nvPr/>
        </p:nvSpPr>
        <p:spPr>
          <a:xfrm>
            <a:off x="189318" y="1267736"/>
            <a:ext cx="8715399" cy="923330"/>
          </a:xfrm>
          <a:prstGeom prst="rect">
            <a:avLst/>
          </a:prstGeom>
          <a:noFill/>
        </p:spPr>
        <p:txBody>
          <a:bodyPr wrap="square">
            <a:spAutoFit/>
          </a:bodyPr>
          <a:lstStyle/>
          <a:p>
            <a:pPr algn="ctr"/>
            <a:r>
              <a:rPr lang="en-AU" sz="1800" dirty="0">
                <a:solidFill>
                  <a:srgbClr val="3E443F"/>
                </a:solidFill>
                <a:latin typeface="Calibri Light" panose="020F0302020204030204" pitchFamily="34" charset="0"/>
                <a:cs typeface="Calibri Light" panose="020F0302020204030204" pitchFamily="34" charset="0"/>
              </a:rPr>
              <a:t>Following an initial period of training, to be organised by the commissioned organisation, the volunteers will commence their activities of engaging local communities with the aim of improving health and wellbeing against an agreed set of health indicators. </a:t>
            </a:r>
            <a:endParaRPr lang="en-GB" dirty="0">
              <a:solidFill>
                <a:srgbClr val="3E443F"/>
              </a:solidFill>
            </a:endParaRPr>
          </a:p>
        </p:txBody>
      </p:sp>
      <p:pic>
        <p:nvPicPr>
          <p:cNvPr id="13" name="Audio 12">
            <a:hlinkClick r:id="" action="ppaction://media"/>
            <a:extLst>
              <a:ext uri="{FF2B5EF4-FFF2-40B4-BE49-F238E27FC236}">
                <a16:creationId xmlns:a16="http://schemas.microsoft.com/office/drawing/2014/main" id="{276F55A3-1FAD-455F-9D97-8CFF54A7FE1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440738" y="4440238"/>
            <a:ext cx="487362" cy="487362"/>
          </a:xfrm>
          <a:prstGeom prst="rect">
            <a:avLst/>
          </a:prstGeom>
        </p:spPr>
      </p:pic>
    </p:spTree>
    <p:custDataLst>
      <p:tags r:id="rId1"/>
    </p:custDataLst>
    <p:extLst>
      <p:ext uri="{BB962C8B-B14F-4D97-AF65-F5344CB8AC3E}">
        <p14:creationId xmlns:p14="http://schemas.microsoft.com/office/powerpoint/2010/main" val="3285489258"/>
      </p:ext>
    </p:extLst>
  </p:cSld>
  <p:clrMapOvr>
    <a:masterClrMapping/>
  </p:clrMapOvr>
  <mc:AlternateContent xmlns:mc="http://schemas.openxmlformats.org/markup-compatibility/2006" xmlns:p14="http://schemas.microsoft.com/office/powerpoint/2010/main">
    <mc:Choice Requires="p14">
      <p:transition spd="slow" p14:dur="6000" advTm="112487"/>
    </mc:Choice>
    <mc:Fallback xmlns="">
      <p:transition spd="slow" advTm="1124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13"/>
                </p:tgtEl>
              </p:cMediaNode>
            </p:audio>
          </p:childTnLst>
        </p:cTn>
      </p:par>
    </p:tnLst>
    <p:bldLst>
      <p:bldP spid="3" grpId="0"/>
      <p:bldP spid="6" grpId="0"/>
      <p:bldP spid="7" grpId="0"/>
      <p:bldP spid="9" grpId="0"/>
      <p:bldP spid="10"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F65C2-3E1D-455D-A36E-98E0C6F89027}"/>
              </a:ext>
            </a:extLst>
          </p:cNvPr>
          <p:cNvSpPr>
            <a:spLocks noGrp="1"/>
          </p:cNvSpPr>
          <p:nvPr>
            <p:ph type="title"/>
          </p:nvPr>
        </p:nvSpPr>
        <p:spPr/>
        <p:txBody>
          <a:bodyPr/>
          <a:lstStyle/>
          <a:p>
            <a:r>
              <a:rPr lang="en-US" dirty="0">
                <a:ln>
                  <a:solidFill>
                    <a:srgbClr val="424944"/>
                  </a:solidFill>
                </a:ln>
                <a:latin typeface="Calibri Light" panose="020F0302020204030204" pitchFamily="34" charset="0"/>
                <a:cs typeface="Calibri Light" panose="020F0302020204030204" pitchFamily="34" charset="0"/>
              </a:rPr>
              <a:t>What are the expectations?</a:t>
            </a:r>
            <a:endParaRPr lang="en-GB" dirty="0">
              <a:ln>
                <a:solidFill>
                  <a:srgbClr val="424944"/>
                </a:solidFill>
              </a:ln>
              <a:latin typeface="Calibri Light" panose="020F0302020204030204" pitchFamily="34" charset="0"/>
              <a:cs typeface="Calibri Light" panose="020F0302020204030204" pitchFamily="34" charset="0"/>
            </a:endParaRPr>
          </a:p>
        </p:txBody>
      </p:sp>
      <p:sp>
        <p:nvSpPr>
          <p:cNvPr id="4" name="TextBox 3">
            <a:extLst>
              <a:ext uri="{FF2B5EF4-FFF2-40B4-BE49-F238E27FC236}">
                <a16:creationId xmlns:a16="http://schemas.microsoft.com/office/drawing/2014/main" id="{713E4F13-9085-4726-AE6F-ABC3C6413CA4}"/>
              </a:ext>
            </a:extLst>
          </p:cNvPr>
          <p:cNvSpPr txBox="1"/>
          <p:nvPr/>
        </p:nvSpPr>
        <p:spPr>
          <a:xfrm>
            <a:off x="0" y="1836212"/>
            <a:ext cx="9144000" cy="2031325"/>
          </a:xfrm>
          <a:prstGeom prst="rect">
            <a:avLst/>
          </a:prstGeom>
          <a:noFill/>
        </p:spPr>
        <p:txBody>
          <a:bodyPr wrap="square" rtlCol="0">
            <a:spAutoFit/>
          </a:bodyPr>
          <a:lstStyle/>
          <a:p>
            <a:pPr algn="ctr"/>
            <a:r>
              <a:rPr lang="en-GB" sz="1600" b="1" dirty="0">
                <a:solidFill>
                  <a:srgbClr val="424944"/>
                </a:solidFill>
                <a:latin typeface="Calibri Light" panose="020F0302020204030204" pitchFamily="34" charset="0"/>
                <a:cs typeface="Calibri Light" panose="020F0302020204030204" pitchFamily="34" charset="0"/>
              </a:rPr>
              <a:t> </a:t>
            </a:r>
            <a:r>
              <a:rPr lang="en-AU" sz="1600" dirty="0">
                <a:solidFill>
                  <a:srgbClr val="424944"/>
                </a:solidFill>
                <a:latin typeface="Calibri Light" panose="020F0302020204030204" pitchFamily="34" charset="0"/>
                <a:cs typeface="Calibri Light" panose="020F0302020204030204" pitchFamily="34" charset="0"/>
              </a:rPr>
              <a:t>The commissioned organisation for each contract will work as part of a network commissioned by Torus Foundation to deliver the project in their area. The selected organisations will be responsible for recruiting a paid </a:t>
            </a:r>
            <a:r>
              <a:rPr lang="en-AU" sz="1600" b="1" dirty="0">
                <a:solidFill>
                  <a:srgbClr val="424944"/>
                </a:solidFill>
                <a:latin typeface="Calibri Light" panose="020F0302020204030204" pitchFamily="34" charset="0"/>
                <a:cs typeface="Calibri Light" panose="020F0302020204030204" pitchFamily="34" charset="0"/>
              </a:rPr>
              <a:t>Hub Coordinator </a:t>
            </a:r>
            <a:r>
              <a:rPr lang="en-AU" sz="1600" dirty="0">
                <a:solidFill>
                  <a:srgbClr val="424944"/>
                </a:solidFill>
                <a:latin typeface="Calibri Light" panose="020F0302020204030204" pitchFamily="34" charset="0"/>
                <a:cs typeface="Calibri Light" panose="020F0302020204030204" pitchFamily="34" charset="0"/>
              </a:rPr>
              <a:t>and </a:t>
            </a:r>
            <a:r>
              <a:rPr lang="en-AU" sz="1600" b="1" dirty="0">
                <a:solidFill>
                  <a:srgbClr val="424944"/>
                </a:solidFill>
                <a:latin typeface="Calibri Light" panose="020F0302020204030204" pitchFamily="34" charset="0"/>
                <a:cs typeface="Calibri Light" panose="020F0302020204030204" pitchFamily="34" charset="0"/>
              </a:rPr>
              <a:t>15-20 volunteers </a:t>
            </a:r>
            <a:r>
              <a:rPr lang="en-AU" sz="1600" dirty="0">
                <a:solidFill>
                  <a:srgbClr val="424944"/>
                </a:solidFill>
                <a:latin typeface="Calibri Light" panose="020F0302020204030204" pitchFamily="34" charset="0"/>
                <a:cs typeface="Calibri Light" panose="020F0302020204030204" pitchFamily="34" charset="0"/>
              </a:rPr>
              <a:t>to implement the project over a </a:t>
            </a:r>
            <a:r>
              <a:rPr lang="en-AU" sz="1600" b="1" dirty="0">
                <a:solidFill>
                  <a:srgbClr val="424944"/>
                </a:solidFill>
                <a:latin typeface="Calibri Light" panose="020F0302020204030204" pitchFamily="34" charset="0"/>
                <a:cs typeface="Calibri Light" panose="020F0302020204030204" pitchFamily="34" charset="0"/>
              </a:rPr>
              <a:t>12 month period</a:t>
            </a:r>
            <a:r>
              <a:rPr lang="en-AU" sz="1600" dirty="0">
                <a:solidFill>
                  <a:srgbClr val="424944"/>
                </a:solidFill>
                <a:latin typeface="Calibri Light" panose="020F0302020204030204" pitchFamily="34" charset="0"/>
                <a:cs typeface="Calibri Light" panose="020F0302020204030204" pitchFamily="34" charset="0"/>
              </a:rPr>
              <a:t>. </a:t>
            </a:r>
          </a:p>
          <a:p>
            <a:pPr algn="ctr"/>
            <a:endParaRPr lang="en-AU" sz="1600" dirty="0">
              <a:solidFill>
                <a:srgbClr val="424944"/>
              </a:solidFill>
              <a:latin typeface="Calibri Light" panose="020F0302020204030204" pitchFamily="34" charset="0"/>
              <a:cs typeface="Calibri Light" panose="020F0302020204030204" pitchFamily="34" charset="0"/>
            </a:endParaRPr>
          </a:p>
          <a:p>
            <a:pPr algn="ctr"/>
            <a:r>
              <a:rPr lang="en-AU" sz="1600" dirty="0">
                <a:solidFill>
                  <a:srgbClr val="424944"/>
                </a:solidFill>
                <a:latin typeface="Calibri Light" panose="020F0302020204030204" pitchFamily="34" charset="0"/>
                <a:cs typeface="Calibri Light" panose="020F0302020204030204" pitchFamily="34" charset="0"/>
              </a:rPr>
              <a:t>Each ‘hub’ will aim to reach around </a:t>
            </a:r>
            <a:r>
              <a:rPr lang="en-AU" sz="1600" b="1" dirty="0">
                <a:solidFill>
                  <a:srgbClr val="424944"/>
                </a:solidFill>
                <a:latin typeface="Calibri Light" panose="020F0302020204030204" pitchFamily="34" charset="0"/>
                <a:cs typeface="Calibri Light" panose="020F0302020204030204" pitchFamily="34" charset="0"/>
              </a:rPr>
              <a:t>700-800 households </a:t>
            </a:r>
            <a:r>
              <a:rPr lang="en-AU" sz="1600" dirty="0">
                <a:solidFill>
                  <a:srgbClr val="424944"/>
                </a:solidFill>
                <a:latin typeface="Calibri Light" panose="020F0302020204030204" pitchFamily="34" charset="0"/>
                <a:cs typeface="Calibri Light" panose="020F0302020204030204" pitchFamily="34" charset="0"/>
              </a:rPr>
              <a:t>with their activities. </a:t>
            </a:r>
            <a:endParaRPr lang="en-GB" sz="1600" dirty="0">
              <a:solidFill>
                <a:srgbClr val="424944"/>
              </a:solidFill>
              <a:latin typeface="Calibri Light" panose="020F0302020204030204" pitchFamily="34" charset="0"/>
              <a:cs typeface="Calibri Light" panose="020F0302020204030204" pitchFamily="34" charset="0"/>
            </a:endParaRPr>
          </a:p>
          <a:p>
            <a:pPr algn="ctr"/>
            <a:endParaRPr lang="en-AU" sz="1600" dirty="0">
              <a:solidFill>
                <a:srgbClr val="424944"/>
              </a:solidFill>
              <a:latin typeface="Calibri Light" panose="020F0302020204030204" pitchFamily="34" charset="0"/>
              <a:cs typeface="Calibri Light" panose="020F0302020204030204" pitchFamily="34" charset="0"/>
            </a:endParaRPr>
          </a:p>
          <a:p>
            <a:pPr algn="ctr"/>
            <a:r>
              <a:rPr lang="en-AU" sz="1600" dirty="0">
                <a:solidFill>
                  <a:srgbClr val="424944"/>
                </a:solidFill>
                <a:latin typeface="Calibri Light" panose="020F0302020204030204" pitchFamily="34" charset="0"/>
                <a:cs typeface="Calibri Light" panose="020F0302020204030204" pitchFamily="34" charset="0"/>
              </a:rPr>
              <a:t>The contract will be up to the value of </a:t>
            </a:r>
            <a:r>
              <a:rPr lang="en-AU" sz="1600" b="1" dirty="0">
                <a:solidFill>
                  <a:srgbClr val="424944"/>
                </a:solidFill>
                <a:latin typeface="Calibri Light" panose="020F0302020204030204" pitchFamily="34" charset="0"/>
                <a:cs typeface="Calibri Light" panose="020F0302020204030204" pitchFamily="34" charset="0"/>
              </a:rPr>
              <a:t>£45,000 per lot.</a:t>
            </a:r>
          </a:p>
          <a:p>
            <a:pPr algn="ctr"/>
            <a:endParaRPr lang="en-GB" sz="1400" b="1" dirty="0">
              <a:solidFill>
                <a:srgbClr val="424944"/>
              </a:solidFill>
              <a:latin typeface="Calibri Light" panose="020F0302020204030204" pitchFamily="34" charset="0"/>
              <a:cs typeface="Calibri Light" panose="020F0302020204030204" pitchFamily="34" charset="0"/>
            </a:endParaRPr>
          </a:p>
        </p:txBody>
      </p:sp>
      <p:pic>
        <p:nvPicPr>
          <p:cNvPr id="3" name="Audio 2">
            <a:hlinkClick r:id="" action="ppaction://media"/>
            <a:extLst>
              <a:ext uri="{FF2B5EF4-FFF2-40B4-BE49-F238E27FC236}">
                <a16:creationId xmlns:a16="http://schemas.microsoft.com/office/drawing/2014/main" id="{7B99FB78-8475-4C86-B7D0-386E7FBF37F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440738" y="4440238"/>
            <a:ext cx="487362" cy="487362"/>
          </a:xfrm>
          <a:prstGeom prst="rect">
            <a:avLst/>
          </a:prstGeom>
        </p:spPr>
      </p:pic>
    </p:spTree>
    <p:custDataLst>
      <p:tags r:id="rId1"/>
    </p:custDataLst>
    <p:extLst>
      <p:ext uri="{BB962C8B-B14F-4D97-AF65-F5344CB8AC3E}">
        <p14:creationId xmlns:p14="http://schemas.microsoft.com/office/powerpoint/2010/main" val="2231608966"/>
      </p:ext>
    </p:extLst>
  </p:cSld>
  <p:clrMapOvr>
    <a:masterClrMapping/>
  </p:clrMapOvr>
  <mc:AlternateContent xmlns:mc="http://schemas.openxmlformats.org/markup-compatibility/2006" xmlns:p14="http://schemas.microsoft.com/office/powerpoint/2010/main">
    <mc:Choice Requires="p14">
      <p:transition spd="slow" p14:dur="10000" advTm="71875"/>
    </mc:Choice>
    <mc:Fallback xmlns="">
      <p:transition spd="slow" advTm="71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F65C2-3E1D-455D-A36E-98E0C6F89027}"/>
              </a:ext>
            </a:extLst>
          </p:cNvPr>
          <p:cNvSpPr>
            <a:spLocks noGrp="1"/>
          </p:cNvSpPr>
          <p:nvPr>
            <p:ph type="title"/>
          </p:nvPr>
        </p:nvSpPr>
        <p:spPr>
          <a:noFill/>
        </p:spPr>
        <p:txBody>
          <a:bodyPr/>
          <a:lstStyle/>
          <a:p>
            <a:r>
              <a:rPr lang="en-GB" sz="2800" dirty="0">
                <a:ln w="9525">
                  <a:solidFill>
                    <a:srgbClr val="424944"/>
                  </a:solidFill>
                  <a:prstDash val="solid"/>
                </a:ln>
                <a:latin typeface="Calibri Light" panose="020F0302020204030204" pitchFamily="34" charset="0"/>
                <a:cs typeface="Calibri Light" panose="020F0302020204030204" pitchFamily="34" charset="0"/>
              </a:rPr>
              <a:t>What is the process for bidding?</a:t>
            </a:r>
          </a:p>
        </p:txBody>
      </p:sp>
      <p:sp>
        <p:nvSpPr>
          <p:cNvPr id="5" name="TextBox 4">
            <a:extLst>
              <a:ext uri="{FF2B5EF4-FFF2-40B4-BE49-F238E27FC236}">
                <a16:creationId xmlns:a16="http://schemas.microsoft.com/office/drawing/2014/main" id="{45ECA215-C639-4B7F-BED9-E75F4BFC72E5}"/>
              </a:ext>
            </a:extLst>
          </p:cNvPr>
          <p:cNvSpPr txBox="1"/>
          <p:nvPr/>
        </p:nvSpPr>
        <p:spPr>
          <a:xfrm>
            <a:off x="362420" y="1717149"/>
            <a:ext cx="8581555" cy="1323439"/>
          </a:xfrm>
          <a:prstGeom prst="rect">
            <a:avLst/>
          </a:prstGeom>
          <a:noFill/>
        </p:spPr>
        <p:txBody>
          <a:bodyPr wrap="square" rtlCol="0">
            <a:spAutoFit/>
          </a:bodyPr>
          <a:lstStyle/>
          <a:p>
            <a:pPr marL="285750" indent="-285750">
              <a:buBlip>
                <a:blip r:embed="rId6"/>
              </a:buBlip>
            </a:pPr>
            <a:r>
              <a:rPr lang="en-GB" sz="1600" dirty="0">
                <a:solidFill>
                  <a:srgbClr val="424944"/>
                </a:solidFill>
                <a:latin typeface="Calibri Light" panose="020F0302020204030204" pitchFamily="34" charset="0"/>
                <a:cs typeface="Calibri Light" panose="020F0302020204030204" pitchFamily="34" charset="0"/>
              </a:rPr>
              <a:t>Open tender process due to be released next week</a:t>
            </a:r>
            <a:r>
              <a:rPr lang="en-GB" sz="1600" b="1" dirty="0">
                <a:solidFill>
                  <a:srgbClr val="424944"/>
                </a:solidFill>
                <a:latin typeface="Calibri Light" panose="020F0302020204030204" pitchFamily="34" charset="0"/>
                <a:cs typeface="Calibri Light" panose="020F0302020204030204" pitchFamily="34" charset="0"/>
              </a:rPr>
              <a:t> </a:t>
            </a:r>
            <a:r>
              <a:rPr lang="en-GB" sz="1600" dirty="0">
                <a:solidFill>
                  <a:srgbClr val="424944"/>
                </a:solidFill>
                <a:latin typeface="Calibri Light" panose="020F0302020204030204" pitchFamily="34" charset="0"/>
                <a:cs typeface="Calibri Light" panose="020F0302020204030204" pitchFamily="34" charset="0"/>
              </a:rPr>
              <a:t>with a closing date of </a:t>
            </a:r>
            <a:r>
              <a:rPr lang="en-GB" sz="1600" b="1" dirty="0">
                <a:solidFill>
                  <a:srgbClr val="424944"/>
                </a:solidFill>
                <a:latin typeface="Calibri Light" panose="020F0302020204030204" pitchFamily="34" charset="0"/>
                <a:cs typeface="Calibri Light" panose="020F0302020204030204" pitchFamily="34" charset="0"/>
              </a:rPr>
              <a:t>9</a:t>
            </a:r>
            <a:r>
              <a:rPr lang="en-GB" sz="1600" b="1" baseline="30000" dirty="0">
                <a:solidFill>
                  <a:srgbClr val="424944"/>
                </a:solidFill>
                <a:latin typeface="Calibri Light" panose="020F0302020204030204" pitchFamily="34" charset="0"/>
                <a:cs typeface="Calibri Light" panose="020F0302020204030204" pitchFamily="34" charset="0"/>
              </a:rPr>
              <a:t>th</a:t>
            </a:r>
            <a:r>
              <a:rPr lang="en-GB" sz="1600" b="1" dirty="0">
                <a:solidFill>
                  <a:srgbClr val="424944"/>
                </a:solidFill>
                <a:latin typeface="Calibri Light" panose="020F0302020204030204" pitchFamily="34" charset="0"/>
                <a:cs typeface="Calibri Light" panose="020F0302020204030204" pitchFamily="34" charset="0"/>
              </a:rPr>
              <a:t> January</a:t>
            </a:r>
          </a:p>
          <a:p>
            <a:pPr marL="285750" indent="-285750">
              <a:buBlip>
                <a:blip r:embed="rId6"/>
              </a:buBlip>
            </a:pPr>
            <a:r>
              <a:rPr lang="en-GB" sz="1600" dirty="0">
                <a:solidFill>
                  <a:srgbClr val="424944"/>
                </a:solidFill>
                <a:latin typeface="Calibri Light" panose="020F0302020204030204" pitchFamily="34" charset="0"/>
                <a:cs typeface="Calibri Light" panose="020F0302020204030204" pitchFamily="34" charset="0"/>
              </a:rPr>
              <a:t>5 Questions</a:t>
            </a:r>
          </a:p>
          <a:p>
            <a:pPr marL="285750" indent="-285750">
              <a:buBlip>
                <a:blip r:embed="rId6"/>
              </a:buBlip>
            </a:pPr>
            <a:r>
              <a:rPr lang="en-GB" sz="1600" dirty="0">
                <a:solidFill>
                  <a:srgbClr val="424944"/>
                </a:solidFill>
                <a:latin typeface="Calibri Light" panose="020F0302020204030204" pitchFamily="34" charset="0"/>
                <a:cs typeface="Calibri Light" panose="020F0302020204030204" pitchFamily="34" charset="0"/>
              </a:rPr>
              <a:t>Panel who will independently score applications against criteria</a:t>
            </a:r>
          </a:p>
          <a:p>
            <a:pPr marL="285750" indent="-285750">
              <a:buBlip>
                <a:blip r:embed="rId6"/>
              </a:buBlip>
            </a:pPr>
            <a:r>
              <a:rPr lang="en-GB" sz="1600" dirty="0">
                <a:solidFill>
                  <a:srgbClr val="424944"/>
                </a:solidFill>
                <a:latin typeface="Calibri Light" panose="020F0302020204030204" pitchFamily="34" charset="0"/>
                <a:cs typeface="Calibri Light" panose="020F0302020204030204" pitchFamily="34" charset="0"/>
              </a:rPr>
              <a:t>Interview stage </a:t>
            </a:r>
          </a:p>
          <a:p>
            <a:pPr marL="285750" indent="-285750">
              <a:buBlip>
                <a:blip r:embed="rId6"/>
              </a:buBlip>
            </a:pPr>
            <a:r>
              <a:rPr lang="en-GB" sz="1600" dirty="0">
                <a:solidFill>
                  <a:srgbClr val="424944"/>
                </a:solidFill>
                <a:latin typeface="Calibri Light" panose="020F0302020204030204" pitchFamily="34" charset="0"/>
                <a:cs typeface="Calibri Light" panose="020F0302020204030204" pitchFamily="34" charset="0"/>
              </a:rPr>
              <a:t>Award the successful Organisation</a:t>
            </a:r>
          </a:p>
        </p:txBody>
      </p:sp>
      <p:sp>
        <p:nvSpPr>
          <p:cNvPr id="4" name="TextBox 3">
            <a:extLst>
              <a:ext uri="{FF2B5EF4-FFF2-40B4-BE49-F238E27FC236}">
                <a16:creationId xmlns:a16="http://schemas.microsoft.com/office/drawing/2014/main" id="{E200D499-F357-4A2D-9366-599513808B14}"/>
              </a:ext>
            </a:extLst>
          </p:cNvPr>
          <p:cNvSpPr txBox="1"/>
          <p:nvPr/>
        </p:nvSpPr>
        <p:spPr>
          <a:xfrm>
            <a:off x="0" y="3488029"/>
            <a:ext cx="9144000" cy="830997"/>
          </a:xfrm>
          <a:prstGeom prst="rect">
            <a:avLst/>
          </a:prstGeom>
          <a:noFill/>
        </p:spPr>
        <p:txBody>
          <a:bodyPr wrap="square" rtlCol="0">
            <a:spAutoFit/>
          </a:bodyPr>
          <a:lstStyle/>
          <a:p>
            <a:pPr algn="ctr"/>
            <a:r>
              <a:rPr lang="en-GB" sz="1600" dirty="0">
                <a:solidFill>
                  <a:srgbClr val="424944"/>
                </a:solidFill>
                <a:latin typeface="Calibri Light" panose="020F0302020204030204" pitchFamily="34" charset="0"/>
                <a:cs typeface="Calibri Light" panose="020F0302020204030204" pitchFamily="34" charset="0"/>
              </a:rPr>
              <a:t>If you are interested in applying for this project, then you can visit the below</a:t>
            </a:r>
          </a:p>
          <a:p>
            <a:pPr algn="ctr"/>
            <a:r>
              <a:rPr lang="en-GB" sz="1600" dirty="0">
                <a:solidFill>
                  <a:srgbClr val="424944"/>
                </a:solidFill>
                <a:latin typeface="Calibri Light" panose="020F0302020204030204" pitchFamily="34" charset="0"/>
                <a:cs typeface="Calibri Light" panose="020F0302020204030204" pitchFamily="34" charset="0"/>
              </a:rPr>
              <a:t> web address to register your organisation </a:t>
            </a:r>
          </a:p>
          <a:p>
            <a:pPr algn="ctr"/>
            <a:endParaRPr lang="en-GB" sz="1600" b="1" dirty="0">
              <a:solidFill>
                <a:srgbClr val="424944"/>
              </a:solidFill>
              <a:latin typeface="Calibri Light" panose="020F0302020204030204" pitchFamily="34" charset="0"/>
              <a:cs typeface="Calibri Light" panose="020F0302020204030204" pitchFamily="34" charset="0"/>
            </a:endParaRPr>
          </a:p>
        </p:txBody>
      </p:sp>
      <p:sp>
        <p:nvSpPr>
          <p:cNvPr id="6" name="TextBox 5">
            <a:extLst>
              <a:ext uri="{FF2B5EF4-FFF2-40B4-BE49-F238E27FC236}">
                <a16:creationId xmlns:a16="http://schemas.microsoft.com/office/drawing/2014/main" id="{9FC46BF1-3703-4553-A775-8856701C592C}"/>
              </a:ext>
            </a:extLst>
          </p:cNvPr>
          <p:cNvSpPr txBox="1"/>
          <p:nvPr/>
        </p:nvSpPr>
        <p:spPr>
          <a:xfrm>
            <a:off x="2191220" y="4319026"/>
            <a:ext cx="4572000" cy="369332"/>
          </a:xfrm>
          <a:prstGeom prst="rect">
            <a:avLst/>
          </a:prstGeom>
          <a:noFill/>
        </p:spPr>
        <p:txBody>
          <a:bodyPr wrap="square">
            <a:spAutoFit/>
          </a:bodyPr>
          <a:lstStyle/>
          <a:p>
            <a:pPr algn="ctr"/>
            <a:r>
              <a:rPr lang="en-GB" sz="1800" u="sng" dirty="0">
                <a:solidFill>
                  <a:srgbClr val="0563C1"/>
                </a:solidFill>
                <a:effectLst/>
                <a:latin typeface="Calibri" panose="020F0502020204030204" pitchFamily="34" charset="0"/>
                <a:ea typeface="Calibri" panose="020F0502020204030204" pitchFamily="34" charset="0"/>
                <a:hlinkClick r:id="rId7"/>
              </a:rPr>
              <a:t>https://www.delta-esourcing.com</a:t>
            </a:r>
            <a:endParaRPr lang="en-GB" dirty="0"/>
          </a:p>
        </p:txBody>
      </p:sp>
      <p:pic>
        <p:nvPicPr>
          <p:cNvPr id="3" name="Audio 2">
            <a:hlinkClick r:id="" action="ppaction://media"/>
            <a:extLst>
              <a:ext uri="{FF2B5EF4-FFF2-40B4-BE49-F238E27FC236}">
                <a16:creationId xmlns:a16="http://schemas.microsoft.com/office/drawing/2014/main" id="{E9095FD6-2A52-4971-A3D6-934ED3BC4AB3}"/>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440738" y="4440238"/>
            <a:ext cx="487362" cy="487362"/>
          </a:xfrm>
          <a:prstGeom prst="rect">
            <a:avLst/>
          </a:prstGeom>
        </p:spPr>
      </p:pic>
    </p:spTree>
    <p:custDataLst>
      <p:tags r:id="rId1"/>
    </p:custDataLst>
    <p:extLst>
      <p:ext uri="{BB962C8B-B14F-4D97-AF65-F5344CB8AC3E}">
        <p14:creationId xmlns:p14="http://schemas.microsoft.com/office/powerpoint/2010/main" val="1566308159"/>
      </p:ext>
    </p:extLst>
  </p:cSld>
  <p:clrMapOvr>
    <a:masterClrMapping/>
  </p:clrMapOvr>
  <mc:AlternateContent xmlns:mc="http://schemas.openxmlformats.org/markup-compatibility/2006" xmlns:p14="http://schemas.microsoft.com/office/powerpoint/2010/main">
    <mc:Choice Requires="p14">
      <p:transition spd="slow" p14:dur="10000" advTm="49143"/>
    </mc:Choice>
    <mc:Fallback xmlns="">
      <p:transition spd="slow" advTm="49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fade">
                                      <p:cBhvr>
                                        <p:cTn id="16" dur="5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500"/>
                                        <p:tgtEl>
                                          <p:spTgt spid="5">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Effect transition="in" filter="fade">
                                      <p:cBhvr>
                                        <p:cTn id="26" dur="500"/>
                                        <p:tgtEl>
                                          <p:spTgt spid="5">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Effect transition="in" filter="fade">
                                      <p:cBhvr>
                                        <p:cTn id="31" dur="500"/>
                                        <p:tgtEl>
                                          <p:spTgt spid="5">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3"/>
                </p:tgtEl>
              </p:cMediaNode>
            </p:audio>
          </p:childTnLst>
        </p:cTn>
      </p:par>
    </p:tnLst>
    <p:bldLst>
      <p:bldP spid="4"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E8430-716E-4B0B-B5E5-5E5D96F2F4BF}"/>
              </a:ext>
            </a:extLst>
          </p:cNvPr>
          <p:cNvSpPr>
            <a:spLocks noGrp="1"/>
          </p:cNvSpPr>
          <p:nvPr>
            <p:ph type="title"/>
          </p:nvPr>
        </p:nvSpPr>
        <p:spPr/>
        <p:txBody>
          <a:bodyPr/>
          <a:lstStyle/>
          <a:p>
            <a:r>
              <a:rPr lang="en-GB" dirty="0">
                <a:ln w="9525">
                  <a:solidFill>
                    <a:srgbClr val="424944"/>
                  </a:solidFill>
                  <a:prstDash val="solid"/>
                </a:ln>
                <a:latin typeface="Calibri Light" panose="020F0302020204030204" pitchFamily="34" charset="0"/>
                <a:cs typeface="Calibri Light" panose="020F0302020204030204" pitchFamily="34" charset="0"/>
              </a:rPr>
              <a:t>What does Delta looks like?</a:t>
            </a:r>
          </a:p>
        </p:txBody>
      </p:sp>
      <p:pic>
        <p:nvPicPr>
          <p:cNvPr id="1026" name="Picture 2">
            <a:extLst>
              <a:ext uri="{FF2B5EF4-FFF2-40B4-BE49-F238E27FC236}">
                <a16:creationId xmlns:a16="http://schemas.microsoft.com/office/drawing/2014/main" id="{98879D69-9F07-4004-925D-AD353EA1CB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4964" y="1593372"/>
            <a:ext cx="5624512" cy="2840438"/>
          </a:xfrm>
          <a:prstGeom prst="rect">
            <a:avLst/>
          </a:prstGeom>
          <a:noFill/>
          <a:ln w="38100">
            <a:solidFill>
              <a:srgbClr val="424944"/>
            </a:solidFill>
            <a:miter lim="800000"/>
            <a:headEnd/>
            <a:tailEnd/>
          </a:ln>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C24F88DF-818E-4395-9742-A9596E3FC0E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2590248432"/>
      </p:ext>
    </p:extLst>
  </p:cSld>
  <p:clrMapOvr>
    <a:masterClrMapping/>
  </p:clrMapOvr>
  <mc:AlternateContent xmlns:mc="http://schemas.openxmlformats.org/markup-compatibility/2006" xmlns:p14="http://schemas.microsoft.com/office/powerpoint/2010/main">
    <mc:Choice Requires="p14">
      <p:transition spd="slow" p14:dur="2000" advTm="18284"/>
    </mc:Choice>
    <mc:Fallback xmlns="">
      <p:transition spd="slow" advTm="182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5|13|15.1|2.6|2.5"/>
</p:tagLst>
</file>

<file path=ppt/tags/tag2.xml><?xml version="1.0" encoding="utf-8"?>
<p:tagLst xmlns:a="http://schemas.openxmlformats.org/drawingml/2006/main" xmlns:r="http://schemas.openxmlformats.org/officeDocument/2006/relationships" xmlns:p="http://schemas.openxmlformats.org/presentationml/2006/main">
  <p:tag name="TIMING" val="|20.7"/>
</p:tagLst>
</file>

<file path=ppt/tags/tag3.xml><?xml version="1.0" encoding="utf-8"?>
<p:tagLst xmlns:a="http://schemas.openxmlformats.org/drawingml/2006/main" xmlns:r="http://schemas.openxmlformats.org/officeDocument/2006/relationships" xmlns:p="http://schemas.openxmlformats.org/presentationml/2006/main">
  <p:tag name="TIMING" val="|1.7"/>
</p:tagLst>
</file>

<file path=ppt/tags/tag4.xml><?xml version="1.0" encoding="utf-8"?>
<p:tagLst xmlns:a="http://schemas.openxmlformats.org/drawingml/2006/main" xmlns:r="http://schemas.openxmlformats.org/officeDocument/2006/relationships" xmlns:p="http://schemas.openxmlformats.org/presentationml/2006/main">
  <p:tag name="TIMING" val="|5.6|24.7"/>
</p:tagLst>
</file>

<file path=ppt/tags/tag5.xml><?xml version="1.0" encoding="utf-8"?>
<p:tagLst xmlns:a="http://schemas.openxmlformats.org/drawingml/2006/main" xmlns:r="http://schemas.openxmlformats.org/officeDocument/2006/relationships" xmlns:p="http://schemas.openxmlformats.org/presentationml/2006/main">
  <p:tag name="TIMING" val="|5"/>
</p:tagLst>
</file>

<file path=ppt/tags/tag6.xml><?xml version="1.0" encoding="utf-8"?>
<p:tagLst xmlns:a="http://schemas.openxmlformats.org/drawingml/2006/main" xmlns:r="http://schemas.openxmlformats.org/officeDocument/2006/relationships" xmlns:p="http://schemas.openxmlformats.org/presentationml/2006/main">
  <p:tag name="TIMING" val="|3.2|9.5|2.7|7|6.2|8.5"/>
</p:tagLst>
</file>

<file path=ppt/tags/tag7.xml><?xml version="1.0" encoding="utf-8"?>
<p:tagLst xmlns:a="http://schemas.openxmlformats.org/drawingml/2006/main" xmlns:r="http://schemas.openxmlformats.org/officeDocument/2006/relationships" xmlns:p="http://schemas.openxmlformats.org/presentationml/2006/main">
  <p:tag name="TIMING" val="|0.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mMutual_Powerpoint Template_16-9" id="{C5FDFA00-188B-3845-AB93-1A239C46B139}" vid="{A046A4CA-627F-044A-A6B1-18817821CA1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103F2D57A0C724B958A47E33D7A0ADB" ma:contentTypeVersion="4" ma:contentTypeDescription="Create a new document." ma:contentTypeScope="" ma:versionID="8f09bb106a7923e4e4f7925a32826d49">
  <xsd:schema xmlns:xsd="http://www.w3.org/2001/XMLSchema" xmlns:xs="http://www.w3.org/2001/XMLSchema" xmlns:p="http://schemas.microsoft.com/office/2006/metadata/properties" xmlns:ns3="d31bd5a0-6bc7-424e-b0fa-ac72ce24f277" targetNamespace="http://schemas.microsoft.com/office/2006/metadata/properties" ma:root="true" ma:fieldsID="976110f08677dfae7cb9cb19d4d4869e" ns3:_="">
    <xsd:import namespace="d31bd5a0-6bc7-424e-b0fa-ac72ce24f277"/>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1bd5a0-6bc7-424e-b0fa-ac72ce24f27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481F541-6240-4846-B18D-F2F347121D94}">
  <ds:schemaRefs>
    <ds:schemaRef ds:uri="http://schemas.microsoft.com/sharepoint/v3/contenttype/forms"/>
  </ds:schemaRefs>
</ds:datastoreItem>
</file>

<file path=customXml/itemProps2.xml><?xml version="1.0" encoding="utf-8"?>
<ds:datastoreItem xmlns:ds="http://schemas.openxmlformats.org/officeDocument/2006/customXml" ds:itemID="{9231D0C7-772D-4970-A6A6-7FA83F232A37}">
  <ds:schemaRefs>
    <ds:schemaRef ds:uri="d31bd5a0-6bc7-424e-b0fa-ac72ce24f27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B0110D3-7FA7-4D8E-9FEE-2F60F99AFBD7}">
  <ds:schemaRefs>
    <ds:schemaRef ds:uri="http://schemas.microsoft.com/office/2006/documentManagement/types"/>
    <ds:schemaRef ds:uri="d31bd5a0-6bc7-424e-b0fa-ac72ce24f277"/>
    <ds:schemaRef ds:uri="http://purl.org/dc/dcmitype/"/>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Office Theme</Template>
  <TotalTime>2144</TotalTime>
  <Words>707</Words>
  <Application>Microsoft Office PowerPoint</Application>
  <PresentationFormat>On-screen Show (16:9)</PresentationFormat>
  <Paragraphs>105</Paragraphs>
  <Slides>11</Slides>
  <Notes>11</Notes>
  <HiddenSlides>0</HiddenSlides>
  <MMClips>11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Arial</vt:lpstr>
      <vt:lpstr>Calibri</vt:lpstr>
      <vt:lpstr>Calibri Light</vt:lpstr>
      <vt:lpstr>Cambria</vt:lpstr>
      <vt:lpstr>fs-matthew-bold</vt:lpstr>
      <vt:lpstr>Times New Roman</vt:lpstr>
      <vt:lpstr>Office Theme</vt:lpstr>
      <vt:lpstr>Healthy Neighbours Project</vt:lpstr>
      <vt:lpstr>Introduction to Torus Foundation</vt:lpstr>
      <vt:lpstr>PowerPoint Presentation</vt:lpstr>
      <vt:lpstr>Where will the projects be?</vt:lpstr>
      <vt:lpstr>Who are Healthy Neighbours?</vt:lpstr>
      <vt:lpstr>What will the Healthy Neighbours be doing?</vt:lpstr>
      <vt:lpstr>What are the expectations?</vt:lpstr>
      <vt:lpstr>What is the process for bidding?</vt:lpstr>
      <vt:lpstr>What does Delta looks like?</vt:lpstr>
      <vt:lpstr>What does Delta looks like?</vt:lpstr>
      <vt:lpstr>Thank you for listening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Montague, Lee</dc:creator>
  <cp:lastModifiedBy>word</cp:lastModifiedBy>
  <cp:revision>74</cp:revision>
  <dcterms:created xsi:type="dcterms:W3CDTF">2019-04-16T11:32:24Z</dcterms:created>
  <dcterms:modified xsi:type="dcterms:W3CDTF">2021-12-21T10:48:42Z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0x0101005103F2D57A0C724B958A47E33D7A0ADB</vt:lpwstr>
  </property>
</Properties>
</file>