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308" r:id="rId4"/>
    <p:sldId id="316" r:id="rId5"/>
    <p:sldId id="309" r:id="rId6"/>
    <p:sldId id="310" r:id="rId7"/>
    <p:sldId id="311" r:id="rId8"/>
    <p:sldId id="314" r:id="rId9"/>
    <p:sldId id="312" r:id="rId10"/>
    <p:sldId id="315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57478-D07B-4AF0-A461-00D241EF53CE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AC031-B213-493A-A50D-4D6A303ED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3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RGBV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8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5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1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7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8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2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owerPoint_RGBV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3BC08-7E10-1D4B-A6B1-C42BA965016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edgepilot.com/s/99dc7571/RkSLesqQYEOEUKOjnj_U1g?u=https://www.ugp.co.uk/charity-energy-supplier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cvs.org.uk/help-for-organisations/" TargetMode="External"/><Relationship Id="rId2" Type="http://schemas.openxmlformats.org/officeDocument/2006/relationships/hyperlink" Target="http://www.lcvs.org.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aguk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vat-charities/how-to-claim-relie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cvs.org.uk/" TargetMode="External"/><Relationship Id="rId2" Type="http://schemas.openxmlformats.org/officeDocument/2006/relationships/hyperlink" Target="https://www.lcvs.org.uk/grants/cost-of-living-crisis-help-for-individuals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harityexcellence.co.uk/Home/BlogDetail?Link=Cost-Of_Living_Grant_Funding" TargetMode="External"/><Relationship Id="rId4" Type="http://schemas.openxmlformats.org/officeDocument/2006/relationships/hyperlink" Target="https://www.charityexcellen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online.org.uk/search/grants?f=1" TargetMode="External"/><Relationship Id="rId2" Type="http://schemas.openxmlformats.org/officeDocument/2006/relationships/hyperlink" Target="https://mfip.org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e.org.uk/local-energy/funding-your-projec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aritydigital.org.uk/topics/legacy-giving-how-to-approach-the-subject-9070" TargetMode="External"/><Relationship Id="rId2" Type="http://schemas.openxmlformats.org/officeDocument/2006/relationships/hyperlink" Target="https://charitydigital.org.uk/topics/topics/how-to-talk-about-fundraising-in-a-cost-of-giving-crisis-10440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a.org.uk/who-we-are/nea-campaigns/fpad/" TargetMode="External"/><Relationship Id="rId2" Type="http://schemas.openxmlformats.org/officeDocument/2006/relationships/hyperlink" Target="https://www.nea.org.uk/who-we-ar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ergysavingtrust.org.uk/a-guide-energy-efficiency-in-the-workplace/" TargetMode="External"/><Relationship Id="rId4" Type="http://schemas.openxmlformats.org/officeDocument/2006/relationships/hyperlink" Target="https://communityenergyengland.org/how-to-pages/how-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_RGBV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23414" y="1342963"/>
            <a:ext cx="5484193" cy="35443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000" b="1" baseline="-18000" dirty="0">
                <a:latin typeface="VAG Rounded" pitchFamily="50" charset="0"/>
                <a:cs typeface="Calibri Light"/>
              </a:rPr>
              <a:t>Energy Costs Support Seminar </a:t>
            </a:r>
          </a:p>
          <a:p>
            <a:pPr algn="ctr">
              <a:lnSpc>
                <a:spcPct val="80000"/>
              </a:lnSpc>
            </a:pPr>
            <a:endParaRPr lang="en-US" sz="4000" b="1" baseline="-18000" dirty="0">
              <a:latin typeface="VAG Rounded" pitchFamily="50" charset="0"/>
              <a:cs typeface="Calibri Light"/>
            </a:endParaRPr>
          </a:p>
          <a:p>
            <a:pPr algn="ctr">
              <a:lnSpc>
                <a:spcPct val="80000"/>
              </a:lnSpc>
            </a:pPr>
            <a:endParaRPr lang="en-US" sz="4000" b="1" baseline="-18000" dirty="0">
              <a:latin typeface="VAG Rounded" pitchFamily="50" charset="0"/>
              <a:cs typeface="Calibri Light"/>
            </a:endParaRPr>
          </a:p>
          <a:p>
            <a:pPr algn="ctr">
              <a:lnSpc>
                <a:spcPct val="80000"/>
              </a:lnSpc>
            </a:pPr>
            <a:endParaRPr lang="en-US" sz="4000" b="1" baseline="-18000" dirty="0">
              <a:latin typeface="VAG Rounded" pitchFamily="50" charset="0"/>
              <a:cs typeface="Calibri Light"/>
            </a:endParaRPr>
          </a:p>
          <a:p>
            <a:pPr algn="ctr">
              <a:lnSpc>
                <a:spcPct val="80000"/>
              </a:lnSpc>
            </a:pPr>
            <a:r>
              <a:rPr lang="en-US" sz="4000" b="1" baseline="-18000" dirty="0">
                <a:latin typeface="VAG Rounded" pitchFamily="50" charset="0"/>
                <a:cs typeface="Calibri Light"/>
              </a:rPr>
              <a:t>“What about charitable </a:t>
            </a:r>
            <a:r>
              <a:rPr lang="en-US" sz="4000" b="1" baseline="-18000" dirty="0" err="1">
                <a:latin typeface="VAG Rounded" pitchFamily="50" charset="0"/>
                <a:cs typeface="Calibri Light"/>
              </a:rPr>
              <a:t>organisations</a:t>
            </a:r>
            <a:r>
              <a:rPr lang="en-US" sz="4000" b="1" baseline="-18000" dirty="0">
                <a:latin typeface="VAG Rounded" pitchFamily="50" charset="0"/>
                <a:cs typeface="Calibri Light"/>
              </a:rPr>
              <a:t>?”</a:t>
            </a:r>
          </a:p>
          <a:p>
            <a:pPr>
              <a:lnSpc>
                <a:spcPct val="80000"/>
              </a:lnSpc>
            </a:pPr>
            <a:endParaRPr lang="en-US" sz="3600" b="1" baseline="-18000" dirty="0">
              <a:latin typeface="VAG Rounded" pitchFamily="50" charset="0"/>
              <a:cs typeface="Calibri Light"/>
            </a:endParaRPr>
          </a:p>
          <a:p>
            <a:pPr>
              <a:lnSpc>
                <a:spcPct val="80000"/>
              </a:lnSpc>
            </a:pPr>
            <a:endParaRPr lang="en-US" sz="3600" b="1" baseline="-18000" dirty="0">
              <a:latin typeface="VAG Rounded" pitchFamily="50" charset="0"/>
              <a:cs typeface="Calibri Light"/>
            </a:endParaRPr>
          </a:p>
          <a:p>
            <a:pPr>
              <a:lnSpc>
                <a:spcPct val="80000"/>
              </a:lnSpc>
            </a:pPr>
            <a:endParaRPr lang="en-US" sz="3600" b="1" baseline="-18000" dirty="0">
              <a:latin typeface="VAG Rounded" pitchFamily="50" charset="0"/>
              <a:cs typeface="Calibri Light"/>
            </a:endParaRPr>
          </a:p>
          <a:p>
            <a:pPr>
              <a:lnSpc>
                <a:spcPct val="80000"/>
              </a:lnSpc>
            </a:pPr>
            <a:r>
              <a:rPr lang="en-US" sz="2400" baseline="-18000" dirty="0">
                <a:latin typeface="VAG Rounded" pitchFamily="50" charset="0"/>
                <a:cs typeface="Calibri Light"/>
              </a:rPr>
              <a:t>Ged Simpson</a:t>
            </a:r>
          </a:p>
          <a:p>
            <a:pPr>
              <a:lnSpc>
                <a:spcPct val="80000"/>
              </a:lnSpc>
            </a:pPr>
            <a:r>
              <a:rPr lang="en-US" sz="2400" baseline="-18000" dirty="0">
                <a:latin typeface="VAG Rounded" pitchFamily="50" charset="0"/>
                <a:cs typeface="Calibri Light"/>
              </a:rPr>
              <a:t>Funding Advisor</a:t>
            </a:r>
          </a:p>
          <a:p>
            <a:pPr>
              <a:lnSpc>
                <a:spcPct val="80000"/>
              </a:lnSpc>
            </a:pPr>
            <a:r>
              <a:rPr lang="en-US" sz="2400" baseline="-18000" dirty="0">
                <a:latin typeface="VAG Rounded" pitchFamily="50" charset="0"/>
                <a:cs typeface="Calibri Light"/>
              </a:rPr>
              <a:t>Liverpool Charity and Voluntary Services</a:t>
            </a:r>
          </a:p>
        </p:txBody>
      </p:sp>
    </p:spTree>
    <p:extLst>
      <p:ext uri="{BB962C8B-B14F-4D97-AF65-F5344CB8AC3E}">
        <p14:creationId xmlns:p14="http://schemas.microsoft.com/office/powerpoint/2010/main" val="339151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</a:t>
            </a:r>
            <a:r>
              <a:rPr lang="en-GB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links</a:t>
            </a: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many organisations that ill offer services that will help find best deals or offer support and help with account management.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example: 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UGP (United Gas and Power)</a:t>
            </a:r>
          </a:p>
          <a:p>
            <a:pPr algn="l"/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https://www.ugp.co.uk/charity-energy-supplier/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GB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Provide a range of services to charities including Age Concern.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Advice: check with a charity who already uses them and </a:t>
            </a:r>
            <a:r>
              <a:rPr lang="en-GB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gt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their view rather than acting just on a sales pitch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322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05378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 help?</a:t>
            </a:r>
            <a:br>
              <a:rPr lang="en-GB" dirty="0">
                <a:solidFill>
                  <a:srgbClr val="05378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4800" b="1" dirty="0">
                <a:solidFill>
                  <a:srgbClr val="053781"/>
                </a:solidFill>
                <a:latin typeface="Gotham" panose="02000504050000020004" pitchFamily="2" charset="0"/>
              </a:rPr>
              <a:t>LCVS </a:t>
            </a:r>
          </a:p>
          <a:p>
            <a:endParaRPr lang="en-GB" sz="1800" b="1" dirty="0">
              <a:solidFill>
                <a:schemeClr val="tx1"/>
              </a:solidFill>
              <a:latin typeface="Gotham" panose="02000504050000020004" pitchFamily="2" charset="0"/>
              <a:hlinkClick r:id="rId2"/>
            </a:endParaRPr>
          </a:p>
          <a:p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  <a:hlinkClick r:id="rId2"/>
              </a:rPr>
              <a:t>www.lcvs.org.uk</a:t>
            </a: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 </a:t>
            </a:r>
          </a:p>
          <a:p>
            <a:endParaRPr lang="en-GB" sz="1800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  <a:hlinkClick r:id="rId3"/>
              </a:rPr>
              <a:t>https://www.lcvs.org.uk/help-for-organisations/</a:t>
            </a: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 </a:t>
            </a:r>
          </a:p>
          <a:p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r>
              <a:rPr lang="en-GB" sz="1800" b="1" dirty="0">
                <a:solidFill>
                  <a:schemeClr val="tx1"/>
                </a:solidFill>
                <a:latin typeface="Gotham" panose="02000504050000020004" pitchFamily="2" charset="0"/>
              </a:rPr>
              <a:t>Please complete the Enquiry Form</a:t>
            </a:r>
          </a:p>
        </p:txBody>
      </p:sp>
    </p:spTree>
    <p:extLst>
      <p:ext uri="{BB962C8B-B14F-4D97-AF65-F5344CB8AC3E}">
        <p14:creationId xmlns:p14="http://schemas.microsoft.com/office/powerpoint/2010/main" val="41931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Gotham" panose="02000504050000020004" pitchFamily="2" charset="0"/>
              </a:rPr>
              <a:t>Some suggestions to VCS orgs re increases in energy costs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Gotham" panose="02000504050000020004" pitchFamily="2" charset="0"/>
              </a:rPr>
              <a:t>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Gotham" panose="02000504050000020004" pitchFamily="2" charset="0"/>
              </a:rPr>
              <a:t>Grants: existing and new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Gotham" panose="02000504050000020004" pitchFamily="2" charset="0"/>
              </a:rPr>
              <a:t>Donation income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Gotham" panose="02000504050000020004" pitchFamily="2" charset="0"/>
              </a:rPr>
              <a:t>Other useful links</a:t>
            </a:r>
          </a:p>
        </p:txBody>
      </p:sp>
    </p:spTree>
    <p:extLst>
      <p:ext uri="{BB962C8B-B14F-4D97-AF65-F5344CB8AC3E}">
        <p14:creationId xmlns:p14="http://schemas.microsoft.com/office/powerpoint/2010/main" val="422884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and VAT on energy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7887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3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Energy Action Group : </a:t>
            </a:r>
            <a:r>
              <a:rPr lang="en-GB" sz="6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36% of charities were unaware of potential reductions and exemptions.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64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https://eaguk.org/</a:t>
            </a:r>
            <a:r>
              <a:rPr lang="en-GB" sz="6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 fontAlgn="base"/>
            <a:endParaRPr lang="en-GB" sz="6400" b="1" i="0" dirty="0">
              <a:solidFill>
                <a:schemeClr val="tx1"/>
              </a:solidFill>
              <a:effectLst/>
            </a:endParaRPr>
          </a:p>
          <a:p>
            <a:pPr algn="l" fontAlgn="base"/>
            <a:r>
              <a:rPr lang="en-GB" sz="6400" b="1" dirty="0">
                <a:solidFill>
                  <a:schemeClr val="tx1"/>
                </a:solidFill>
              </a:rPr>
              <a:t>I</a:t>
            </a:r>
            <a:r>
              <a:rPr lang="en-GB" sz="6400" b="1" i="0" dirty="0">
                <a:solidFill>
                  <a:schemeClr val="tx1"/>
                </a:solidFill>
                <a:effectLst/>
              </a:rPr>
              <a:t>f more than 60% of the electricity used in a year is for Charitable activities, then VAT on all your electricity bills will be at the lower rate of 5%. This is the criteria set out by HMRC.</a:t>
            </a:r>
          </a:p>
          <a:p>
            <a:pPr algn="l" fontAlgn="base"/>
            <a:endParaRPr lang="en-GB" sz="6400" b="1" i="0" dirty="0">
              <a:solidFill>
                <a:schemeClr val="tx1"/>
              </a:solidFill>
              <a:effectLst/>
            </a:endParaRPr>
          </a:p>
          <a:p>
            <a:pPr algn="l" fontAlgn="base"/>
            <a:r>
              <a:rPr lang="en-GB" sz="6400" b="1" i="0" dirty="0">
                <a:solidFill>
                  <a:schemeClr val="tx1"/>
                </a:solidFill>
                <a:effectLst/>
              </a:rPr>
              <a:t>If less than 60% is for Charitable activities, then the VAT on your electricity bill will be split. Qualifying percentage at 5% VAT, the remainder at 20%.”</a:t>
            </a:r>
          </a:p>
          <a:p>
            <a:pPr algn="l" fontAlgn="base"/>
            <a:endParaRPr lang="en-GB" sz="6400" b="1" i="0" dirty="0">
              <a:solidFill>
                <a:schemeClr val="tx1"/>
              </a:solidFill>
              <a:effectLst/>
            </a:endParaRPr>
          </a:p>
          <a:p>
            <a:pPr algn="l" fontAlgn="base"/>
            <a:r>
              <a:rPr lang="en-GB" sz="6400" b="1" i="0" dirty="0">
                <a:solidFill>
                  <a:srgbClr val="374047"/>
                </a:solidFill>
                <a:effectLst/>
              </a:rPr>
              <a:t>A good way to look at this is to ask the question, “do we charge for this activity or service?” If you receive a payment, even a nominal amount, this is classed as a business activity by HMRC.</a:t>
            </a:r>
            <a:endParaRPr lang="en-GB" sz="6400" b="1" i="0" dirty="0">
              <a:solidFill>
                <a:schemeClr val="tx1"/>
              </a:solidFill>
              <a:effectLst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43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5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Charities and VAT on energy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23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23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3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peak to your supplier , and they will supply you with the corrects forms.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2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23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to claim VAT relief: </a:t>
            </a:r>
            <a:r>
              <a:rPr lang="en-GB" sz="23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https://www.gov.uk/vat-charities/how-to-claim-relief</a:t>
            </a:r>
            <a:r>
              <a:rPr lang="en-GB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23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Income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  <a:latin typeface="Gotham" panose="02000504050000020004" pitchFamily="2" charset="0"/>
              </a:rPr>
              <a:t>Existing Funding: </a:t>
            </a: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let the funder know if higher energy costs means expenditure lines will change. Agree changes to avoid problems with end of year reporting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Discuss increased costs with funder and explore if an increase in grant is possible.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chemeClr val="tx1"/>
                </a:solidFill>
                <a:latin typeface="Gotham" panose="02000504050000020004" pitchFamily="2" charset="0"/>
              </a:rPr>
              <a:t>New applications: </a:t>
            </a: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be realistic about energy costs in budget. Explain sudden rise if you are able to.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Full Cost Recovery ! Otherwise you sign up to losses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Highlight actions you have taken to manage or reduce increases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Gotham" panose="02000504050000020004" pitchFamily="2" charset="0"/>
              </a:rPr>
              <a:t>Stay alert as new schemes may arise as they did during </a:t>
            </a:r>
            <a:r>
              <a:rPr lang="en-GB" sz="1800" dirty="0" err="1">
                <a:solidFill>
                  <a:schemeClr val="tx1"/>
                </a:solidFill>
                <a:latin typeface="Gotham" panose="02000504050000020004" pitchFamily="2" charset="0"/>
              </a:rPr>
              <a:t>pandmic</a:t>
            </a:r>
            <a:endParaRPr lang="en-GB" sz="1800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Income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2200" b="1" dirty="0">
                <a:solidFill>
                  <a:schemeClr val="tx1"/>
                </a:solidFill>
                <a:latin typeface="Gotham" panose="02000504050000020004" pitchFamily="2" charset="0"/>
              </a:rPr>
              <a:t>Finding funders during energy cost increases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LCVS :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https://www.lcvs.org.uk/grants/cost-of-living-crisis-help-for-individuals/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register for our Broadcast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https://www.lcvs.org.uk/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 at end of page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Charity Excellence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https://www.charityexcellence.co.uk/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 and use Funder Finder.  In the search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page,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Sector and Type there is an option of Crisis Funding. Results of search we have done will be posted on LCVS website and there will a link in the LCVS Broadcast.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https://www.charityexcellence.co.uk/Home/BlogDetail?Link=Cost-Of_Living_Grant_Funding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Crisis Funding updates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21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Income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sz="2200" b="1" dirty="0">
                <a:solidFill>
                  <a:schemeClr val="tx1"/>
                </a:solidFill>
                <a:latin typeface="Gotham" panose="02000504050000020004" pitchFamily="2" charset="0"/>
              </a:rPr>
              <a:t>Finding funders during energy cost increases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Merseyside Funding Information Portal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https://mfip.org.uk/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Latest news and updates relevant to City Region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Grantsonline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https://www.grantsonline.org.uk/search/grants?f=1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living crisis funding search.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 for Sustainable Energy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https://www.cse.org.uk/local-energy/funding-your-project</a:t>
            </a:r>
            <a:r>
              <a:rPr lang="en-GB" sz="1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longer term planning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95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Donations and Legacies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47849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your impact and how you’re helping the community at this time. Not just a “we’re broke” message or you may just get a “so are we” response!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tangible examples of what people’s money will be spent on.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80-20 rule on your social and other communications: i.e. 80% useful to audience (tools, successes, impact etc) and 20% an “ask”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Charity Digital - Topics - How to talk about fundraising in a cost-of-giving crisis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forget about legacies :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https://charitydigital.org.uk/topics/legacy-giving-how-to-approach-the-subject-9070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8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441"/>
            <a:ext cx="7772400" cy="120669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useful links</a:t>
            </a:r>
            <a:b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Gotham" panose="0200050405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677971"/>
            <a:ext cx="7487239" cy="3749435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Energy Action (NEA)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https://www.nea.org.uk/who-we-are/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membership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b="0" i="0" dirty="0">
                <a:solidFill>
                  <a:srgbClr val="212529"/>
                </a:solidFill>
                <a:effectLst/>
              </a:rPr>
              <a:t>Friday 2 December is National Energy Action’s Fuel Poverty Awareness Day.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https://www.nea.org.uk/who-we-are/nea-campaigns/fpad/</a:t>
            </a:r>
            <a:endParaRPr lang="en-GB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Energy England </a:t>
            </a:r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https://communityenergyengland.org/how-to-pages/how-to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page and a funding page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guide to energy efficiency in the workplace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https://energysavingtrust.org.uk/a-guide-energy-efficiency-in-the-workplace/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GB" sz="1800" b="1" dirty="0">
              <a:solidFill>
                <a:schemeClr val="tx1"/>
              </a:solidFill>
              <a:latin typeface="Gotham" panose="02000504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16531"/>
      </p:ext>
    </p:extLst>
  </p:cSld>
  <p:clrMapOvr>
    <a:masterClrMapping/>
  </p:clrMapOvr>
</p:sld>
</file>

<file path=ppt/theme/theme1.xml><?xml version="1.0" encoding="utf-8"?>
<a:theme xmlns:a="http://schemas.openxmlformats.org/drawingml/2006/main" name="LCVS_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LCVS_PowerPointTemplate</Template>
  <TotalTime>927</TotalTime>
  <Words>858</Words>
  <PresentationFormat>On-screen Show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Gotham</vt:lpstr>
      <vt:lpstr>VAG Rounded</vt:lpstr>
      <vt:lpstr>LCVS_PowerPointTemplate</vt:lpstr>
      <vt:lpstr>PowerPoint Presentation</vt:lpstr>
      <vt:lpstr>Some suggestions to VCS orgs re increases in energy costs</vt:lpstr>
      <vt:lpstr>  Charities and VAT on energy </vt:lpstr>
      <vt:lpstr>  Charities and VAT on energy </vt:lpstr>
      <vt:lpstr>  Grant Income </vt:lpstr>
      <vt:lpstr>  Grant Income </vt:lpstr>
      <vt:lpstr>  Grant Income </vt:lpstr>
      <vt:lpstr>  Donations and Legacies </vt:lpstr>
      <vt:lpstr>  Other useful links  </vt:lpstr>
      <vt:lpstr>More useful links</vt:lpstr>
      <vt:lpstr>  Further help?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2015-10-07T09:47:52Z</dcterms:created>
  <dcterms:modified xsi:type="dcterms:W3CDTF">2022-12-02T09:40:09Z</dcterms:modified>
</cp:coreProperties>
</file>