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7" r:id="rId5"/>
    <p:sldId id="264" r:id="rId6"/>
    <p:sldId id="290" r:id="rId7"/>
    <p:sldId id="259" r:id="rId8"/>
    <p:sldId id="267" r:id="rId9"/>
    <p:sldId id="268" r:id="rId10"/>
    <p:sldId id="269" r:id="rId11"/>
    <p:sldId id="271" r:id="rId12"/>
    <p:sldId id="272" r:id="rId13"/>
    <p:sldId id="263" r:id="rId14"/>
    <p:sldId id="297" r:id="rId15"/>
    <p:sldId id="299" r:id="rId16"/>
    <p:sldId id="298" r:id="rId17"/>
    <p:sldId id="300" r:id="rId18"/>
    <p:sldId id="256" r:id="rId19"/>
    <p:sldId id="442" r:id="rId20"/>
    <p:sldId id="443" r:id="rId21"/>
    <p:sldId id="444" r:id="rId22"/>
    <p:sldId id="445" r:id="rId23"/>
    <p:sldId id="446" r:id="rId24"/>
    <p:sldId id="44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1C5F63-1368-4980-B1FC-0051CD332A58}"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GB"/>
        </a:p>
      </dgm:t>
    </dgm:pt>
    <dgm:pt modelId="{99A547D2-990C-4F49-9B6A-231B0536D4CD}">
      <dgm:prSet phldrT="[Text]" custT="1"/>
      <dgm:spPr/>
      <dgm:t>
        <a:bodyPr/>
        <a:lstStyle/>
        <a:p>
          <a:r>
            <a:rPr lang="en-GB" sz="1400" b="1" dirty="0"/>
            <a:t>Completion/ submission of online application</a:t>
          </a:r>
        </a:p>
      </dgm:t>
    </dgm:pt>
    <dgm:pt modelId="{EC486255-CA83-4C01-9B41-ECA90CCAD34E}" type="parTrans" cxnId="{F86A4EB1-9148-452F-B346-FCBE92AC24BD}">
      <dgm:prSet/>
      <dgm:spPr/>
      <dgm:t>
        <a:bodyPr/>
        <a:lstStyle/>
        <a:p>
          <a:endParaRPr lang="en-GB"/>
        </a:p>
      </dgm:t>
    </dgm:pt>
    <dgm:pt modelId="{839827B7-1B90-4D87-B3F8-ECBEB86D6BF9}" type="sibTrans" cxnId="{F86A4EB1-9148-452F-B346-FCBE92AC24BD}">
      <dgm:prSet/>
      <dgm:spPr/>
      <dgm:t>
        <a:bodyPr/>
        <a:lstStyle/>
        <a:p>
          <a:endParaRPr lang="en-GB"/>
        </a:p>
      </dgm:t>
    </dgm:pt>
    <dgm:pt modelId="{E1789B14-A70E-4EB2-A8E0-01EEC0637F8D}">
      <dgm:prSet phldrT="[Text]"/>
      <dgm:spPr/>
      <dgm:t>
        <a:bodyPr/>
        <a:lstStyle/>
        <a:p>
          <a:r>
            <a:rPr lang="en-GB" b="1" dirty="0"/>
            <a:t>Application</a:t>
          </a:r>
        </a:p>
        <a:p>
          <a:r>
            <a:rPr lang="en-GB" b="1" dirty="0"/>
            <a:t>Assessment</a:t>
          </a:r>
        </a:p>
      </dgm:t>
    </dgm:pt>
    <dgm:pt modelId="{507898E5-01F3-4E9B-AF34-873D2AE12F7C}" type="parTrans" cxnId="{6DE8B2E6-CF57-406B-BFCE-263BD94ED3B1}">
      <dgm:prSet/>
      <dgm:spPr/>
      <dgm:t>
        <a:bodyPr/>
        <a:lstStyle/>
        <a:p>
          <a:endParaRPr lang="en-GB"/>
        </a:p>
      </dgm:t>
    </dgm:pt>
    <dgm:pt modelId="{E515A8DB-5A86-4BD2-9E06-41C1E0522F68}" type="sibTrans" cxnId="{6DE8B2E6-CF57-406B-BFCE-263BD94ED3B1}">
      <dgm:prSet/>
      <dgm:spPr/>
      <dgm:t>
        <a:bodyPr/>
        <a:lstStyle/>
        <a:p>
          <a:endParaRPr lang="en-GB"/>
        </a:p>
      </dgm:t>
    </dgm:pt>
    <dgm:pt modelId="{95126708-8DDC-44BF-B10F-B8354C378623}">
      <dgm:prSet/>
      <dgm:spPr/>
      <dgm:t>
        <a:bodyPr/>
        <a:lstStyle/>
        <a:p>
          <a:r>
            <a:rPr lang="en-GB" b="1" dirty="0"/>
            <a:t>Decision/grants made</a:t>
          </a:r>
        </a:p>
      </dgm:t>
    </dgm:pt>
    <dgm:pt modelId="{34D75B45-1DA7-4871-9CFB-A8B9395BC500}" type="parTrans" cxnId="{7611C6B8-F031-4F20-A114-E2C737BA48C5}">
      <dgm:prSet/>
      <dgm:spPr/>
      <dgm:t>
        <a:bodyPr/>
        <a:lstStyle/>
        <a:p>
          <a:endParaRPr lang="en-GB"/>
        </a:p>
      </dgm:t>
    </dgm:pt>
    <dgm:pt modelId="{DEC6B63A-5C5A-4D5E-B29D-0D5276A09126}" type="sibTrans" cxnId="{7611C6B8-F031-4F20-A114-E2C737BA48C5}">
      <dgm:prSet/>
      <dgm:spPr/>
      <dgm:t>
        <a:bodyPr/>
        <a:lstStyle/>
        <a:p>
          <a:endParaRPr lang="en-GB"/>
        </a:p>
      </dgm:t>
    </dgm:pt>
    <dgm:pt modelId="{4111310B-D0CD-4512-9425-DD9E883562CD}">
      <dgm:prSet/>
      <dgm:spPr/>
      <dgm:t>
        <a:bodyPr/>
        <a:lstStyle/>
        <a:p>
          <a:r>
            <a:rPr lang="en-GB" b="1" dirty="0"/>
            <a:t>Project spend/delivery</a:t>
          </a:r>
        </a:p>
      </dgm:t>
    </dgm:pt>
    <dgm:pt modelId="{ABA85A37-EBB5-4368-AFC0-CB262B2A74F8}" type="parTrans" cxnId="{76E4DDAF-0DE0-40BB-913C-3861133FBF67}">
      <dgm:prSet/>
      <dgm:spPr/>
      <dgm:t>
        <a:bodyPr/>
        <a:lstStyle/>
        <a:p>
          <a:endParaRPr lang="en-GB"/>
        </a:p>
      </dgm:t>
    </dgm:pt>
    <dgm:pt modelId="{F1CEAE5F-388D-4C67-A7E1-27277A9D714D}" type="sibTrans" cxnId="{76E4DDAF-0DE0-40BB-913C-3861133FBF67}">
      <dgm:prSet/>
      <dgm:spPr/>
      <dgm:t>
        <a:bodyPr/>
        <a:lstStyle/>
        <a:p>
          <a:endParaRPr lang="en-GB"/>
        </a:p>
      </dgm:t>
    </dgm:pt>
    <dgm:pt modelId="{4DBD350B-2519-4534-9C62-A4F96B2EFE4C}">
      <dgm:prSet/>
      <dgm:spPr/>
      <dgm:t>
        <a:bodyPr/>
        <a:lstStyle/>
        <a:p>
          <a:r>
            <a:rPr lang="en-GB" b="1" dirty="0"/>
            <a:t>Interim Monitoring/Final monitoring</a:t>
          </a:r>
        </a:p>
      </dgm:t>
    </dgm:pt>
    <dgm:pt modelId="{D29569A4-7160-4262-8C15-E48BB01B496D}" type="parTrans" cxnId="{F2595F8F-F4E1-438F-A8EF-47F8C44B822C}">
      <dgm:prSet/>
      <dgm:spPr/>
      <dgm:t>
        <a:bodyPr/>
        <a:lstStyle/>
        <a:p>
          <a:endParaRPr lang="en-GB"/>
        </a:p>
      </dgm:t>
    </dgm:pt>
    <dgm:pt modelId="{642C0AA5-E479-40D0-8E7D-261F8595DC6D}" type="sibTrans" cxnId="{F2595F8F-F4E1-438F-A8EF-47F8C44B822C}">
      <dgm:prSet/>
      <dgm:spPr/>
      <dgm:t>
        <a:bodyPr/>
        <a:lstStyle/>
        <a:p>
          <a:endParaRPr lang="en-GB"/>
        </a:p>
      </dgm:t>
    </dgm:pt>
    <dgm:pt modelId="{35E1E56A-4034-4797-AB7E-D8068D68553F}" type="pres">
      <dgm:prSet presAssocID="{3F1C5F63-1368-4980-B1FC-0051CD332A58}" presName="rootnode" presStyleCnt="0">
        <dgm:presLayoutVars>
          <dgm:chMax/>
          <dgm:chPref/>
          <dgm:dir/>
          <dgm:animLvl val="lvl"/>
        </dgm:presLayoutVars>
      </dgm:prSet>
      <dgm:spPr/>
    </dgm:pt>
    <dgm:pt modelId="{E1120372-CA88-46CC-929F-29F3C6930C2B}" type="pres">
      <dgm:prSet presAssocID="{99A547D2-990C-4F49-9B6A-231B0536D4CD}" presName="composite" presStyleCnt="0"/>
      <dgm:spPr/>
    </dgm:pt>
    <dgm:pt modelId="{9B1DBA60-33FE-424A-A11F-D0AC13389699}" type="pres">
      <dgm:prSet presAssocID="{99A547D2-990C-4F49-9B6A-231B0536D4CD}" presName="bentUpArrow1" presStyleLbl="alignImgPlace1" presStyleIdx="0" presStyleCnt="4" custLinFactNeighborX="-69571" custLinFactNeighborY="20042"/>
      <dgm:spPr/>
    </dgm:pt>
    <dgm:pt modelId="{E00EE191-A894-4AF4-A145-98BEA2DB70BB}" type="pres">
      <dgm:prSet presAssocID="{99A547D2-990C-4F49-9B6A-231B0536D4CD}" presName="ParentText" presStyleLbl="node1" presStyleIdx="0" presStyleCnt="5" custLinFactNeighborX="-41421" custLinFactNeighborY="17120">
        <dgm:presLayoutVars>
          <dgm:chMax val="1"/>
          <dgm:chPref val="1"/>
          <dgm:bulletEnabled val="1"/>
        </dgm:presLayoutVars>
      </dgm:prSet>
      <dgm:spPr/>
    </dgm:pt>
    <dgm:pt modelId="{BEC4F827-1189-4F0B-9D19-1CAE1A130359}" type="pres">
      <dgm:prSet presAssocID="{99A547D2-990C-4F49-9B6A-231B0536D4CD}" presName="ChildText" presStyleLbl="revTx" presStyleIdx="0" presStyleCnt="4">
        <dgm:presLayoutVars>
          <dgm:chMax val="0"/>
          <dgm:chPref val="0"/>
          <dgm:bulletEnabled val="1"/>
        </dgm:presLayoutVars>
      </dgm:prSet>
      <dgm:spPr/>
    </dgm:pt>
    <dgm:pt modelId="{1D6504C9-4668-4095-BB91-986F78BB709F}" type="pres">
      <dgm:prSet presAssocID="{839827B7-1B90-4D87-B3F8-ECBEB86D6BF9}" presName="sibTrans" presStyleCnt="0"/>
      <dgm:spPr/>
    </dgm:pt>
    <dgm:pt modelId="{79CBE32C-D88B-4BD8-A3B4-7ACDBE55ED66}" type="pres">
      <dgm:prSet presAssocID="{E1789B14-A70E-4EB2-A8E0-01EEC0637F8D}" presName="composite" presStyleCnt="0"/>
      <dgm:spPr/>
    </dgm:pt>
    <dgm:pt modelId="{CE14D417-5E35-436D-B579-4EF71F5F148C}" type="pres">
      <dgm:prSet presAssocID="{E1789B14-A70E-4EB2-A8E0-01EEC0637F8D}" presName="bentUpArrow1" presStyleLbl="alignImgPlace1" presStyleIdx="1" presStyleCnt="4" custLinFactNeighborX="-64951" custLinFactNeighborY="11394"/>
      <dgm:spPr/>
    </dgm:pt>
    <dgm:pt modelId="{38064DF7-B4D6-4741-B1CC-EA6597ACF016}" type="pres">
      <dgm:prSet presAssocID="{E1789B14-A70E-4EB2-A8E0-01EEC0637F8D}" presName="ParentText" presStyleLbl="node1" presStyleIdx="1" presStyleCnt="5" custLinFactNeighborX="-41527" custLinFactNeighborY="11870">
        <dgm:presLayoutVars>
          <dgm:chMax val="1"/>
          <dgm:chPref val="1"/>
          <dgm:bulletEnabled val="1"/>
        </dgm:presLayoutVars>
      </dgm:prSet>
      <dgm:spPr/>
    </dgm:pt>
    <dgm:pt modelId="{84CCEE0E-D570-49C4-95DB-06F3D88F3D26}" type="pres">
      <dgm:prSet presAssocID="{E1789B14-A70E-4EB2-A8E0-01EEC0637F8D}" presName="ChildText" presStyleLbl="revTx" presStyleIdx="1" presStyleCnt="4">
        <dgm:presLayoutVars>
          <dgm:chMax val="0"/>
          <dgm:chPref val="0"/>
          <dgm:bulletEnabled val="1"/>
        </dgm:presLayoutVars>
      </dgm:prSet>
      <dgm:spPr/>
    </dgm:pt>
    <dgm:pt modelId="{C716C5AE-8DD5-43DF-86AB-E5D2CA1D5DF2}" type="pres">
      <dgm:prSet presAssocID="{E515A8DB-5A86-4BD2-9E06-41C1E0522F68}" presName="sibTrans" presStyleCnt="0"/>
      <dgm:spPr/>
    </dgm:pt>
    <dgm:pt modelId="{99FE5A4A-4225-4659-BC52-D2274205D0D6}" type="pres">
      <dgm:prSet presAssocID="{95126708-8DDC-44BF-B10F-B8354C378623}" presName="composite" presStyleCnt="0"/>
      <dgm:spPr/>
    </dgm:pt>
    <dgm:pt modelId="{38310FF1-205E-483A-A452-316C0416D7BB}" type="pres">
      <dgm:prSet presAssocID="{95126708-8DDC-44BF-B10F-B8354C378623}" presName="bentUpArrow1" presStyleLbl="alignImgPlace1" presStyleIdx="2" presStyleCnt="4" custLinFactNeighborX="-61528" custLinFactNeighborY="2882"/>
      <dgm:spPr/>
    </dgm:pt>
    <dgm:pt modelId="{CEFE4019-ECDB-4B73-A760-BD42CDB9B900}" type="pres">
      <dgm:prSet presAssocID="{95126708-8DDC-44BF-B10F-B8354C378623}" presName="ParentText" presStyleLbl="node1" presStyleIdx="2" presStyleCnt="5" custLinFactNeighborX="-37929" custLinFactNeighborY="0">
        <dgm:presLayoutVars>
          <dgm:chMax val="1"/>
          <dgm:chPref val="1"/>
          <dgm:bulletEnabled val="1"/>
        </dgm:presLayoutVars>
      </dgm:prSet>
      <dgm:spPr/>
    </dgm:pt>
    <dgm:pt modelId="{EF30D505-DF52-45C7-BC16-0C124EFAC1DB}" type="pres">
      <dgm:prSet presAssocID="{95126708-8DDC-44BF-B10F-B8354C378623}" presName="ChildText" presStyleLbl="revTx" presStyleIdx="2" presStyleCnt="4">
        <dgm:presLayoutVars>
          <dgm:chMax val="0"/>
          <dgm:chPref val="0"/>
          <dgm:bulletEnabled val="1"/>
        </dgm:presLayoutVars>
      </dgm:prSet>
      <dgm:spPr/>
    </dgm:pt>
    <dgm:pt modelId="{D1AC759F-26BD-428D-82A2-AE50D058E48E}" type="pres">
      <dgm:prSet presAssocID="{DEC6B63A-5C5A-4D5E-B29D-0D5276A09126}" presName="sibTrans" presStyleCnt="0"/>
      <dgm:spPr/>
    </dgm:pt>
    <dgm:pt modelId="{2967D844-9FAA-4BD9-83DE-6A0C228B4C02}" type="pres">
      <dgm:prSet presAssocID="{4111310B-D0CD-4512-9425-DD9E883562CD}" presName="composite" presStyleCnt="0"/>
      <dgm:spPr/>
    </dgm:pt>
    <dgm:pt modelId="{BFEC38C7-F518-4DC3-AC93-9F70C6397FBD}" type="pres">
      <dgm:prSet presAssocID="{4111310B-D0CD-4512-9425-DD9E883562CD}" presName="bentUpArrow1" presStyleLbl="alignImgPlace1" presStyleIdx="3" presStyleCnt="4" custLinFactNeighborX="-65854" custLinFactNeighborY="-17306"/>
      <dgm:spPr/>
    </dgm:pt>
    <dgm:pt modelId="{F8EBFC4E-43A5-446A-B64D-6529E99700F8}" type="pres">
      <dgm:prSet presAssocID="{4111310B-D0CD-4512-9425-DD9E883562CD}" presName="ParentText" presStyleLbl="node1" presStyleIdx="3" presStyleCnt="5" custLinFactNeighborX="-37929" custLinFactNeighborY="-12973">
        <dgm:presLayoutVars>
          <dgm:chMax val="1"/>
          <dgm:chPref val="1"/>
          <dgm:bulletEnabled val="1"/>
        </dgm:presLayoutVars>
      </dgm:prSet>
      <dgm:spPr/>
    </dgm:pt>
    <dgm:pt modelId="{3056FCCF-C154-4880-8FB3-9F0D3843EC43}" type="pres">
      <dgm:prSet presAssocID="{4111310B-D0CD-4512-9425-DD9E883562CD}" presName="ChildText" presStyleLbl="revTx" presStyleIdx="3" presStyleCnt="4">
        <dgm:presLayoutVars>
          <dgm:chMax val="0"/>
          <dgm:chPref val="0"/>
          <dgm:bulletEnabled val="1"/>
        </dgm:presLayoutVars>
      </dgm:prSet>
      <dgm:spPr/>
    </dgm:pt>
    <dgm:pt modelId="{86A9DB14-0002-415C-9322-9038AD67A1E7}" type="pres">
      <dgm:prSet presAssocID="{F1CEAE5F-388D-4C67-A7E1-27277A9D714D}" presName="sibTrans" presStyleCnt="0"/>
      <dgm:spPr/>
    </dgm:pt>
    <dgm:pt modelId="{838B1CBA-B3C7-46BC-B6DD-9D531BEAD214}" type="pres">
      <dgm:prSet presAssocID="{4DBD350B-2519-4534-9C62-A4F96B2EFE4C}" presName="composite" presStyleCnt="0"/>
      <dgm:spPr/>
    </dgm:pt>
    <dgm:pt modelId="{CE98F5E6-1F6D-4018-8714-E57C03D1EBF3}" type="pres">
      <dgm:prSet presAssocID="{4DBD350B-2519-4534-9C62-A4F96B2EFE4C}" presName="ParentText" presStyleLbl="node1" presStyleIdx="4" presStyleCnt="5" custLinFactNeighborX="-43326" custLinFactNeighborY="-23253">
        <dgm:presLayoutVars>
          <dgm:chMax val="1"/>
          <dgm:chPref val="1"/>
          <dgm:bulletEnabled val="1"/>
        </dgm:presLayoutVars>
      </dgm:prSet>
      <dgm:spPr/>
    </dgm:pt>
  </dgm:ptLst>
  <dgm:cxnLst>
    <dgm:cxn modelId="{092D300B-FBD4-4512-A965-0EDBC97A3E64}" type="presOf" srcId="{4DBD350B-2519-4534-9C62-A4F96B2EFE4C}" destId="{CE98F5E6-1F6D-4018-8714-E57C03D1EBF3}" srcOrd="0" destOrd="0" presId="urn:microsoft.com/office/officeart/2005/8/layout/StepDownProcess"/>
    <dgm:cxn modelId="{6D5AB31C-7F08-47F9-8980-9E2C4FD40D91}" type="presOf" srcId="{95126708-8DDC-44BF-B10F-B8354C378623}" destId="{CEFE4019-ECDB-4B73-A760-BD42CDB9B900}" srcOrd="0" destOrd="0" presId="urn:microsoft.com/office/officeart/2005/8/layout/StepDownProcess"/>
    <dgm:cxn modelId="{641A3C63-8AD0-41D4-8620-5596B34F8CB2}" type="presOf" srcId="{99A547D2-990C-4F49-9B6A-231B0536D4CD}" destId="{E00EE191-A894-4AF4-A145-98BEA2DB70BB}" srcOrd="0" destOrd="0" presId="urn:microsoft.com/office/officeart/2005/8/layout/StepDownProcess"/>
    <dgm:cxn modelId="{1687B548-28ED-4851-BF00-01FBE09B962A}" type="presOf" srcId="{3F1C5F63-1368-4980-B1FC-0051CD332A58}" destId="{35E1E56A-4034-4797-AB7E-D8068D68553F}" srcOrd="0" destOrd="0" presId="urn:microsoft.com/office/officeart/2005/8/layout/StepDownProcess"/>
    <dgm:cxn modelId="{4BBCB97C-4595-4FD5-8B8C-93922D727B1C}" type="presOf" srcId="{4111310B-D0CD-4512-9425-DD9E883562CD}" destId="{F8EBFC4E-43A5-446A-B64D-6529E99700F8}" srcOrd="0" destOrd="0" presId="urn:microsoft.com/office/officeart/2005/8/layout/StepDownProcess"/>
    <dgm:cxn modelId="{F2595F8F-F4E1-438F-A8EF-47F8C44B822C}" srcId="{3F1C5F63-1368-4980-B1FC-0051CD332A58}" destId="{4DBD350B-2519-4534-9C62-A4F96B2EFE4C}" srcOrd="4" destOrd="0" parTransId="{D29569A4-7160-4262-8C15-E48BB01B496D}" sibTransId="{642C0AA5-E479-40D0-8E7D-261F8595DC6D}"/>
    <dgm:cxn modelId="{968823AB-3F55-4CC3-BE98-F3A257B00ACC}" type="presOf" srcId="{E1789B14-A70E-4EB2-A8E0-01EEC0637F8D}" destId="{38064DF7-B4D6-4741-B1CC-EA6597ACF016}" srcOrd="0" destOrd="0" presId="urn:microsoft.com/office/officeart/2005/8/layout/StepDownProcess"/>
    <dgm:cxn modelId="{76E4DDAF-0DE0-40BB-913C-3861133FBF67}" srcId="{3F1C5F63-1368-4980-B1FC-0051CD332A58}" destId="{4111310B-D0CD-4512-9425-DD9E883562CD}" srcOrd="3" destOrd="0" parTransId="{ABA85A37-EBB5-4368-AFC0-CB262B2A74F8}" sibTransId="{F1CEAE5F-388D-4C67-A7E1-27277A9D714D}"/>
    <dgm:cxn modelId="{F86A4EB1-9148-452F-B346-FCBE92AC24BD}" srcId="{3F1C5F63-1368-4980-B1FC-0051CD332A58}" destId="{99A547D2-990C-4F49-9B6A-231B0536D4CD}" srcOrd="0" destOrd="0" parTransId="{EC486255-CA83-4C01-9B41-ECA90CCAD34E}" sibTransId="{839827B7-1B90-4D87-B3F8-ECBEB86D6BF9}"/>
    <dgm:cxn modelId="{7611C6B8-F031-4F20-A114-E2C737BA48C5}" srcId="{3F1C5F63-1368-4980-B1FC-0051CD332A58}" destId="{95126708-8DDC-44BF-B10F-B8354C378623}" srcOrd="2" destOrd="0" parTransId="{34D75B45-1DA7-4871-9CFB-A8B9395BC500}" sibTransId="{DEC6B63A-5C5A-4D5E-B29D-0D5276A09126}"/>
    <dgm:cxn modelId="{6DE8B2E6-CF57-406B-BFCE-263BD94ED3B1}" srcId="{3F1C5F63-1368-4980-B1FC-0051CD332A58}" destId="{E1789B14-A70E-4EB2-A8E0-01EEC0637F8D}" srcOrd="1" destOrd="0" parTransId="{507898E5-01F3-4E9B-AF34-873D2AE12F7C}" sibTransId="{E515A8DB-5A86-4BD2-9E06-41C1E0522F68}"/>
    <dgm:cxn modelId="{63F7DB98-EA28-4875-B9D1-35DF278C571F}" type="presParOf" srcId="{35E1E56A-4034-4797-AB7E-D8068D68553F}" destId="{E1120372-CA88-46CC-929F-29F3C6930C2B}" srcOrd="0" destOrd="0" presId="urn:microsoft.com/office/officeart/2005/8/layout/StepDownProcess"/>
    <dgm:cxn modelId="{B48021B6-EF2E-4C51-83D8-E3940341A7D2}" type="presParOf" srcId="{E1120372-CA88-46CC-929F-29F3C6930C2B}" destId="{9B1DBA60-33FE-424A-A11F-D0AC13389699}" srcOrd="0" destOrd="0" presId="urn:microsoft.com/office/officeart/2005/8/layout/StepDownProcess"/>
    <dgm:cxn modelId="{3F879E9A-5AB4-406C-8618-9C63134FF9E5}" type="presParOf" srcId="{E1120372-CA88-46CC-929F-29F3C6930C2B}" destId="{E00EE191-A894-4AF4-A145-98BEA2DB70BB}" srcOrd="1" destOrd="0" presId="urn:microsoft.com/office/officeart/2005/8/layout/StepDownProcess"/>
    <dgm:cxn modelId="{0FD6B430-AE6A-4DAE-9CD5-6E0DAC272874}" type="presParOf" srcId="{E1120372-CA88-46CC-929F-29F3C6930C2B}" destId="{BEC4F827-1189-4F0B-9D19-1CAE1A130359}" srcOrd="2" destOrd="0" presId="urn:microsoft.com/office/officeart/2005/8/layout/StepDownProcess"/>
    <dgm:cxn modelId="{F27080C2-5CB5-41E6-AFAD-F46E8BA2590C}" type="presParOf" srcId="{35E1E56A-4034-4797-AB7E-D8068D68553F}" destId="{1D6504C9-4668-4095-BB91-986F78BB709F}" srcOrd="1" destOrd="0" presId="urn:microsoft.com/office/officeart/2005/8/layout/StepDownProcess"/>
    <dgm:cxn modelId="{26F330CC-C5EF-401B-AC66-741E5419ACCE}" type="presParOf" srcId="{35E1E56A-4034-4797-AB7E-D8068D68553F}" destId="{79CBE32C-D88B-4BD8-A3B4-7ACDBE55ED66}" srcOrd="2" destOrd="0" presId="urn:microsoft.com/office/officeart/2005/8/layout/StepDownProcess"/>
    <dgm:cxn modelId="{D0D88F32-0A8B-4DF1-817E-D54B871D5ACF}" type="presParOf" srcId="{79CBE32C-D88B-4BD8-A3B4-7ACDBE55ED66}" destId="{CE14D417-5E35-436D-B579-4EF71F5F148C}" srcOrd="0" destOrd="0" presId="urn:microsoft.com/office/officeart/2005/8/layout/StepDownProcess"/>
    <dgm:cxn modelId="{94556873-281E-4810-84A0-131D30B717A7}" type="presParOf" srcId="{79CBE32C-D88B-4BD8-A3B4-7ACDBE55ED66}" destId="{38064DF7-B4D6-4741-B1CC-EA6597ACF016}" srcOrd="1" destOrd="0" presId="urn:microsoft.com/office/officeart/2005/8/layout/StepDownProcess"/>
    <dgm:cxn modelId="{EB6A459A-D9E2-46E9-ABCA-FAB84B248647}" type="presParOf" srcId="{79CBE32C-D88B-4BD8-A3B4-7ACDBE55ED66}" destId="{84CCEE0E-D570-49C4-95DB-06F3D88F3D26}" srcOrd="2" destOrd="0" presId="urn:microsoft.com/office/officeart/2005/8/layout/StepDownProcess"/>
    <dgm:cxn modelId="{CEBB54BB-F846-408C-8D25-B7704C883A5F}" type="presParOf" srcId="{35E1E56A-4034-4797-AB7E-D8068D68553F}" destId="{C716C5AE-8DD5-43DF-86AB-E5D2CA1D5DF2}" srcOrd="3" destOrd="0" presId="urn:microsoft.com/office/officeart/2005/8/layout/StepDownProcess"/>
    <dgm:cxn modelId="{5F412520-48D6-498C-A48E-2EDC085C8114}" type="presParOf" srcId="{35E1E56A-4034-4797-AB7E-D8068D68553F}" destId="{99FE5A4A-4225-4659-BC52-D2274205D0D6}" srcOrd="4" destOrd="0" presId="urn:microsoft.com/office/officeart/2005/8/layout/StepDownProcess"/>
    <dgm:cxn modelId="{A22FCAC0-2ABD-4A6A-BD7F-0FF202678725}" type="presParOf" srcId="{99FE5A4A-4225-4659-BC52-D2274205D0D6}" destId="{38310FF1-205E-483A-A452-316C0416D7BB}" srcOrd="0" destOrd="0" presId="urn:microsoft.com/office/officeart/2005/8/layout/StepDownProcess"/>
    <dgm:cxn modelId="{FB8E6F60-2EED-43C8-9CB2-041B2CAE460B}" type="presParOf" srcId="{99FE5A4A-4225-4659-BC52-D2274205D0D6}" destId="{CEFE4019-ECDB-4B73-A760-BD42CDB9B900}" srcOrd="1" destOrd="0" presId="urn:microsoft.com/office/officeart/2005/8/layout/StepDownProcess"/>
    <dgm:cxn modelId="{B2308B01-3AA1-47C3-BE11-0D854B8E2997}" type="presParOf" srcId="{99FE5A4A-4225-4659-BC52-D2274205D0D6}" destId="{EF30D505-DF52-45C7-BC16-0C124EFAC1DB}" srcOrd="2" destOrd="0" presId="urn:microsoft.com/office/officeart/2005/8/layout/StepDownProcess"/>
    <dgm:cxn modelId="{2D7124B9-BC68-49F8-A59D-806DDF5244E1}" type="presParOf" srcId="{35E1E56A-4034-4797-AB7E-D8068D68553F}" destId="{D1AC759F-26BD-428D-82A2-AE50D058E48E}" srcOrd="5" destOrd="0" presId="urn:microsoft.com/office/officeart/2005/8/layout/StepDownProcess"/>
    <dgm:cxn modelId="{B857ABFE-6A1B-4E7A-990B-7C232B6E3770}" type="presParOf" srcId="{35E1E56A-4034-4797-AB7E-D8068D68553F}" destId="{2967D844-9FAA-4BD9-83DE-6A0C228B4C02}" srcOrd="6" destOrd="0" presId="urn:microsoft.com/office/officeart/2005/8/layout/StepDownProcess"/>
    <dgm:cxn modelId="{16FE739A-822D-4239-A9A4-50E3E3201D1D}" type="presParOf" srcId="{2967D844-9FAA-4BD9-83DE-6A0C228B4C02}" destId="{BFEC38C7-F518-4DC3-AC93-9F70C6397FBD}" srcOrd="0" destOrd="0" presId="urn:microsoft.com/office/officeart/2005/8/layout/StepDownProcess"/>
    <dgm:cxn modelId="{36CF059E-CBA7-4129-BF1B-F28CF30EAD04}" type="presParOf" srcId="{2967D844-9FAA-4BD9-83DE-6A0C228B4C02}" destId="{F8EBFC4E-43A5-446A-B64D-6529E99700F8}" srcOrd="1" destOrd="0" presId="urn:microsoft.com/office/officeart/2005/8/layout/StepDownProcess"/>
    <dgm:cxn modelId="{947D5150-34D0-4808-AAFE-E55881B31215}" type="presParOf" srcId="{2967D844-9FAA-4BD9-83DE-6A0C228B4C02}" destId="{3056FCCF-C154-4880-8FB3-9F0D3843EC43}" srcOrd="2" destOrd="0" presId="urn:microsoft.com/office/officeart/2005/8/layout/StepDownProcess"/>
    <dgm:cxn modelId="{1B41A5FB-C848-487E-9A2C-28F569387F8F}" type="presParOf" srcId="{35E1E56A-4034-4797-AB7E-D8068D68553F}" destId="{86A9DB14-0002-415C-9322-9038AD67A1E7}" srcOrd="7" destOrd="0" presId="urn:microsoft.com/office/officeart/2005/8/layout/StepDownProcess"/>
    <dgm:cxn modelId="{90D1004D-CC24-4794-B430-36B7CC243B2C}" type="presParOf" srcId="{35E1E56A-4034-4797-AB7E-D8068D68553F}" destId="{838B1CBA-B3C7-46BC-B6DD-9D531BEAD214}" srcOrd="8" destOrd="0" presId="urn:microsoft.com/office/officeart/2005/8/layout/StepDownProcess"/>
    <dgm:cxn modelId="{CA543286-C37F-45DD-A63A-C8C7074E959B}" type="presParOf" srcId="{838B1CBA-B3C7-46BC-B6DD-9D531BEAD214}" destId="{CE98F5E6-1F6D-4018-8714-E57C03D1EBF3}"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1DBA60-33FE-424A-A11F-D0AC13389699}">
      <dsp:nvSpPr>
        <dsp:cNvPr id="0" name=""/>
        <dsp:cNvSpPr/>
      </dsp:nvSpPr>
      <dsp:spPr>
        <a:xfrm rot="5400000">
          <a:off x="779984" y="1186843"/>
          <a:ext cx="879489" cy="1001267"/>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0EE191-A894-4AF4-A145-98BEA2DB70BB}">
      <dsp:nvSpPr>
        <dsp:cNvPr id="0" name=""/>
        <dsp:cNvSpPr/>
      </dsp:nvSpPr>
      <dsp:spPr>
        <a:xfrm>
          <a:off x="630309" y="213064"/>
          <a:ext cx="1480542" cy="103633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Completion/ submission of online application</a:t>
          </a:r>
        </a:p>
      </dsp:txBody>
      <dsp:txXfrm>
        <a:off x="680908" y="263663"/>
        <a:ext cx="1379344" cy="935133"/>
      </dsp:txXfrm>
    </dsp:sp>
    <dsp:sp modelId="{BEC4F827-1189-4F0B-9D19-1CAE1A130359}">
      <dsp:nvSpPr>
        <dsp:cNvPr id="0" name=""/>
        <dsp:cNvSpPr/>
      </dsp:nvSpPr>
      <dsp:spPr>
        <a:xfrm>
          <a:off x="2724107" y="134482"/>
          <a:ext cx="1076805" cy="837609"/>
        </a:xfrm>
        <a:prstGeom prst="rect">
          <a:avLst/>
        </a:prstGeom>
        <a:noFill/>
        <a:ln>
          <a:noFill/>
        </a:ln>
        <a:effectLst/>
      </dsp:spPr>
      <dsp:style>
        <a:lnRef idx="0">
          <a:scrgbClr r="0" g="0" b="0"/>
        </a:lnRef>
        <a:fillRef idx="0">
          <a:scrgbClr r="0" g="0" b="0"/>
        </a:fillRef>
        <a:effectRef idx="0">
          <a:scrgbClr r="0" g="0" b="0"/>
        </a:effectRef>
        <a:fontRef idx="minor"/>
      </dsp:style>
    </dsp:sp>
    <dsp:sp modelId="{CE14D417-5E35-436D-B579-4EF71F5F148C}">
      <dsp:nvSpPr>
        <dsp:cNvPr id="0" name=""/>
        <dsp:cNvSpPr/>
      </dsp:nvSpPr>
      <dsp:spPr>
        <a:xfrm rot="5400000">
          <a:off x="2053770" y="2274928"/>
          <a:ext cx="879489" cy="1001267"/>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064DF7-B4D6-4741-B1CC-EA6597ACF016}">
      <dsp:nvSpPr>
        <dsp:cNvPr id="0" name=""/>
        <dsp:cNvSpPr/>
      </dsp:nvSpPr>
      <dsp:spPr>
        <a:xfrm>
          <a:off x="1856267" y="1322799"/>
          <a:ext cx="1480542" cy="103633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Application</a:t>
          </a:r>
        </a:p>
        <a:p>
          <a:pPr marL="0" lvl="0" indent="0" algn="ctr" defTabSz="622300">
            <a:lnSpc>
              <a:spcPct val="90000"/>
            </a:lnSpc>
            <a:spcBef>
              <a:spcPct val="0"/>
            </a:spcBef>
            <a:spcAft>
              <a:spcPct val="35000"/>
            </a:spcAft>
            <a:buNone/>
          </a:pPr>
          <a:r>
            <a:rPr lang="en-GB" sz="1400" b="1" kern="1200" dirty="0"/>
            <a:t>Assessment</a:t>
          </a:r>
        </a:p>
      </dsp:txBody>
      <dsp:txXfrm>
        <a:off x="1906866" y="1373398"/>
        <a:ext cx="1379344" cy="935133"/>
      </dsp:txXfrm>
    </dsp:sp>
    <dsp:sp modelId="{84CCEE0E-D570-49C4-95DB-06F3D88F3D26}">
      <dsp:nvSpPr>
        <dsp:cNvPr id="0" name=""/>
        <dsp:cNvSpPr/>
      </dsp:nvSpPr>
      <dsp:spPr>
        <a:xfrm>
          <a:off x="3951635" y="1298625"/>
          <a:ext cx="1076805" cy="837609"/>
        </a:xfrm>
        <a:prstGeom prst="rect">
          <a:avLst/>
        </a:prstGeom>
        <a:noFill/>
        <a:ln>
          <a:noFill/>
        </a:ln>
        <a:effectLst/>
      </dsp:spPr>
      <dsp:style>
        <a:lnRef idx="0">
          <a:scrgbClr r="0" g="0" b="0"/>
        </a:lnRef>
        <a:fillRef idx="0">
          <a:scrgbClr r="0" g="0" b="0"/>
        </a:fillRef>
        <a:effectRef idx="0">
          <a:scrgbClr r="0" g="0" b="0"/>
        </a:effectRef>
        <a:fontRef idx="minor"/>
      </dsp:style>
    </dsp:sp>
    <dsp:sp modelId="{38310FF1-205E-483A-A452-316C0416D7BB}">
      <dsp:nvSpPr>
        <dsp:cNvPr id="0" name=""/>
        <dsp:cNvSpPr/>
      </dsp:nvSpPr>
      <dsp:spPr>
        <a:xfrm rot="5400000">
          <a:off x="3315570" y="3364208"/>
          <a:ext cx="879489" cy="1001267"/>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FE4019-ECDB-4B73-A760-BD42CDB9B900}">
      <dsp:nvSpPr>
        <dsp:cNvPr id="0" name=""/>
        <dsp:cNvSpPr/>
      </dsp:nvSpPr>
      <dsp:spPr>
        <a:xfrm>
          <a:off x="3137064" y="2363930"/>
          <a:ext cx="1480542" cy="103633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Decision/grants made</a:t>
          </a:r>
        </a:p>
      </dsp:txBody>
      <dsp:txXfrm>
        <a:off x="3187663" y="2414529"/>
        <a:ext cx="1379344" cy="935133"/>
      </dsp:txXfrm>
    </dsp:sp>
    <dsp:sp modelId="{EF30D505-DF52-45C7-BC16-0C124EFAC1DB}">
      <dsp:nvSpPr>
        <dsp:cNvPr id="0" name=""/>
        <dsp:cNvSpPr/>
      </dsp:nvSpPr>
      <dsp:spPr>
        <a:xfrm>
          <a:off x="5179162" y="2462767"/>
          <a:ext cx="1076805" cy="837609"/>
        </a:xfrm>
        <a:prstGeom prst="rect">
          <a:avLst/>
        </a:prstGeom>
        <a:noFill/>
        <a:ln>
          <a:noFill/>
        </a:ln>
        <a:effectLst/>
      </dsp:spPr>
      <dsp:style>
        <a:lnRef idx="0">
          <a:scrgbClr r="0" g="0" b="0"/>
        </a:lnRef>
        <a:fillRef idx="0">
          <a:scrgbClr r="0" g="0" b="0"/>
        </a:fillRef>
        <a:effectRef idx="0">
          <a:scrgbClr r="0" g="0" b="0"/>
        </a:effectRef>
        <a:fontRef idx="minor"/>
      </dsp:style>
    </dsp:sp>
    <dsp:sp modelId="{BFEC38C7-F518-4DC3-AC93-9F70C6397FBD}">
      <dsp:nvSpPr>
        <dsp:cNvPr id="0" name=""/>
        <dsp:cNvSpPr/>
      </dsp:nvSpPr>
      <dsp:spPr>
        <a:xfrm rot="5400000">
          <a:off x="4499783" y="4350800"/>
          <a:ext cx="879489" cy="1001267"/>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EBFC4E-43A5-446A-B64D-6529E99700F8}">
      <dsp:nvSpPr>
        <dsp:cNvPr id="0" name=""/>
        <dsp:cNvSpPr/>
      </dsp:nvSpPr>
      <dsp:spPr>
        <a:xfrm>
          <a:off x="4364591" y="3393629"/>
          <a:ext cx="1480542" cy="103633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Project spend/delivery</a:t>
          </a:r>
        </a:p>
      </dsp:txBody>
      <dsp:txXfrm>
        <a:off x="4415190" y="3444228"/>
        <a:ext cx="1379344" cy="935133"/>
      </dsp:txXfrm>
    </dsp:sp>
    <dsp:sp modelId="{3056FCCF-C154-4880-8FB3-9F0D3843EC43}">
      <dsp:nvSpPr>
        <dsp:cNvPr id="0" name=""/>
        <dsp:cNvSpPr/>
      </dsp:nvSpPr>
      <dsp:spPr>
        <a:xfrm>
          <a:off x="6406689" y="3626910"/>
          <a:ext cx="1076805" cy="837609"/>
        </a:xfrm>
        <a:prstGeom prst="rect">
          <a:avLst/>
        </a:prstGeom>
        <a:noFill/>
        <a:ln>
          <a:noFill/>
        </a:ln>
        <a:effectLst/>
      </dsp:spPr>
      <dsp:style>
        <a:lnRef idx="0">
          <a:scrgbClr r="0" g="0" b="0"/>
        </a:lnRef>
        <a:fillRef idx="0">
          <a:scrgbClr r="0" g="0" b="0"/>
        </a:fillRef>
        <a:effectRef idx="0">
          <a:scrgbClr r="0" g="0" b="0"/>
        </a:effectRef>
        <a:fontRef idx="minor"/>
      </dsp:style>
    </dsp:sp>
    <dsp:sp modelId="{CE98F5E6-1F6D-4018-8714-E57C03D1EBF3}">
      <dsp:nvSpPr>
        <dsp:cNvPr id="0" name=""/>
        <dsp:cNvSpPr/>
      </dsp:nvSpPr>
      <dsp:spPr>
        <a:xfrm>
          <a:off x="5512214" y="4451237"/>
          <a:ext cx="1480542" cy="103633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Interim Monitoring/Final monitoring</a:t>
          </a:r>
        </a:p>
      </dsp:txBody>
      <dsp:txXfrm>
        <a:off x="5562813" y="4501836"/>
        <a:ext cx="1379344" cy="935133"/>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D05D16-D574-4694-847A-717EE5887C3C}" type="datetimeFigureOut">
              <a:rPr lang="en-GB" smtClean="0"/>
              <a:pPr/>
              <a:t>14/09/2021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27AB7D-F68B-4192-A4AC-7A55F478C753}" type="slidenum">
              <a:rPr lang="en-GB" smtClean="0"/>
              <a:pPr/>
              <a:t>‹#›</a:t>
            </a:fld>
            <a:endParaRPr lang="en-GB"/>
          </a:p>
        </p:txBody>
      </p:sp>
    </p:spTree>
    <p:extLst>
      <p:ext uri="{BB962C8B-B14F-4D97-AF65-F5344CB8AC3E}">
        <p14:creationId xmlns:p14="http://schemas.microsoft.com/office/powerpoint/2010/main" val="3860465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ea typeface="ＭＳ Ｐゴシック" pitchFamily="-28" charset="-128"/>
            </a:endParaRP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28" charset="-128"/>
              </a:defRPr>
            </a:lvl1pPr>
            <a:lvl2pPr marL="742950" indent="-285750" eaLnBrk="0" hangingPunct="0">
              <a:defRPr>
                <a:solidFill>
                  <a:schemeClr val="tx1"/>
                </a:solidFill>
                <a:latin typeface="Arial" charset="0"/>
                <a:ea typeface="ＭＳ Ｐゴシック" pitchFamily="-28" charset="-128"/>
              </a:defRPr>
            </a:lvl2pPr>
            <a:lvl3pPr marL="1143000" indent="-228600" eaLnBrk="0" hangingPunct="0">
              <a:defRPr>
                <a:solidFill>
                  <a:schemeClr val="tx1"/>
                </a:solidFill>
                <a:latin typeface="Arial" charset="0"/>
                <a:ea typeface="ＭＳ Ｐゴシック" pitchFamily="-28" charset="-128"/>
              </a:defRPr>
            </a:lvl3pPr>
            <a:lvl4pPr marL="1600200" indent="-228600" eaLnBrk="0" hangingPunct="0">
              <a:defRPr>
                <a:solidFill>
                  <a:schemeClr val="tx1"/>
                </a:solidFill>
                <a:latin typeface="Arial" charset="0"/>
                <a:ea typeface="ＭＳ Ｐゴシック" pitchFamily="-28" charset="-128"/>
              </a:defRPr>
            </a:lvl4pPr>
            <a:lvl5pPr marL="2057400" indent="-228600" eaLnBrk="0" hangingPunct="0">
              <a:defRPr>
                <a:solidFill>
                  <a:schemeClr val="tx1"/>
                </a:solidFill>
                <a:latin typeface="Arial" charset="0"/>
                <a:ea typeface="ＭＳ Ｐゴシック" pitchFamily="-28"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28"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28"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28"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28" charset="-128"/>
              </a:defRPr>
            </a:lvl9pPr>
          </a:lstStyle>
          <a:p>
            <a:pPr eaLnBrk="1" hangingPunct="1"/>
            <a:fld id="{1D9D12E9-2F05-436F-BAB5-2480C428632A}" type="slidenum">
              <a:rPr lang="en-US" smtClean="0"/>
              <a:pPr eaLnBrk="1" hangingPunct="1"/>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4D5D1F5-D843-41F7-9D72-E3C63C19A451}" type="datetimeFigureOut">
              <a:rPr lang="en-GB" smtClean="0"/>
              <a:pPr/>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70AE3-08AE-4A09-8C9D-35414ED160EF}" type="slidenum">
              <a:rPr lang="en-GB" smtClean="0"/>
              <a:pPr/>
              <a:t>‹#›</a:t>
            </a:fld>
            <a:endParaRPr lang="en-GB"/>
          </a:p>
        </p:txBody>
      </p:sp>
    </p:spTree>
    <p:extLst>
      <p:ext uri="{BB962C8B-B14F-4D97-AF65-F5344CB8AC3E}">
        <p14:creationId xmlns:p14="http://schemas.microsoft.com/office/powerpoint/2010/main" val="2600359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4D5D1F5-D843-41F7-9D72-E3C63C19A451}" type="datetimeFigureOut">
              <a:rPr lang="en-GB" smtClean="0"/>
              <a:pPr/>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70AE3-08AE-4A09-8C9D-35414ED160EF}" type="slidenum">
              <a:rPr lang="en-GB" smtClean="0"/>
              <a:pPr/>
              <a:t>‹#›</a:t>
            </a:fld>
            <a:endParaRPr lang="en-GB"/>
          </a:p>
        </p:txBody>
      </p:sp>
    </p:spTree>
    <p:extLst>
      <p:ext uri="{BB962C8B-B14F-4D97-AF65-F5344CB8AC3E}">
        <p14:creationId xmlns:p14="http://schemas.microsoft.com/office/powerpoint/2010/main" val="145604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4D5D1F5-D843-41F7-9D72-E3C63C19A451}" type="datetimeFigureOut">
              <a:rPr lang="en-GB" smtClean="0"/>
              <a:pPr/>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70AE3-08AE-4A09-8C9D-35414ED160EF}" type="slidenum">
              <a:rPr lang="en-GB" smtClean="0"/>
              <a:pPr/>
              <a:t>‹#›</a:t>
            </a:fld>
            <a:endParaRPr lang="en-GB"/>
          </a:p>
        </p:txBody>
      </p:sp>
    </p:spTree>
    <p:extLst>
      <p:ext uri="{BB962C8B-B14F-4D97-AF65-F5344CB8AC3E}">
        <p14:creationId xmlns:p14="http://schemas.microsoft.com/office/powerpoint/2010/main" val="2121481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4D5D1F5-D843-41F7-9D72-E3C63C19A451}" type="datetimeFigureOut">
              <a:rPr lang="en-GB" smtClean="0"/>
              <a:pPr/>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70AE3-08AE-4A09-8C9D-35414ED160EF}" type="slidenum">
              <a:rPr lang="en-GB" smtClean="0"/>
              <a:pPr/>
              <a:t>‹#›</a:t>
            </a:fld>
            <a:endParaRPr lang="en-GB"/>
          </a:p>
        </p:txBody>
      </p:sp>
    </p:spTree>
    <p:extLst>
      <p:ext uri="{BB962C8B-B14F-4D97-AF65-F5344CB8AC3E}">
        <p14:creationId xmlns:p14="http://schemas.microsoft.com/office/powerpoint/2010/main" val="409206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D5D1F5-D843-41F7-9D72-E3C63C19A451}" type="datetimeFigureOut">
              <a:rPr lang="en-GB" smtClean="0"/>
              <a:pPr/>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970AE3-08AE-4A09-8C9D-35414ED160EF}" type="slidenum">
              <a:rPr lang="en-GB" smtClean="0"/>
              <a:pPr/>
              <a:t>‹#›</a:t>
            </a:fld>
            <a:endParaRPr lang="en-GB"/>
          </a:p>
        </p:txBody>
      </p:sp>
    </p:spTree>
    <p:extLst>
      <p:ext uri="{BB962C8B-B14F-4D97-AF65-F5344CB8AC3E}">
        <p14:creationId xmlns:p14="http://schemas.microsoft.com/office/powerpoint/2010/main" val="399456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4D5D1F5-D843-41F7-9D72-E3C63C19A451}" type="datetimeFigureOut">
              <a:rPr lang="en-GB" smtClean="0"/>
              <a:pPr/>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970AE3-08AE-4A09-8C9D-35414ED160EF}" type="slidenum">
              <a:rPr lang="en-GB" smtClean="0"/>
              <a:pPr/>
              <a:t>‹#›</a:t>
            </a:fld>
            <a:endParaRPr lang="en-GB"/>
          </a:p>
        </p:txBody>
      </p:sp>
    </p:spTree>
    <p:extLst>
      <p:ext uri="{BB962C8B-B14F-4D97-AF65-F5344CB8AC3E}">
        <p14:creationId xmlns:p14="http://schemas.microsoft.com/office/powerpoint/2010/main" val="279131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4D5D1F5-D843-41F7-9D72-E3C63C19A451}" type="datetimeFigureOut">
              <a:rPr lang="en-GB" smtClean="0"/>
              <a:pPr/>
              <a:t>14/09/2021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970AE3-08AE-4A09-8C9D-35414ED160EF}" type="slidenum">
              <a:rPr lang="en-GB" smtClean="0"/>
              <a:pPr/>
              <a:t>‹#›</a:t>
            </a:fld>
            <a:endParaRPr lang="en-GB"/>
          </a:p>
        </p:txBody>
      </p:sp>
    </p:spTree>
    <p:extLst>
      <p:ext uri="{BB962C8B-B14F-4D97-AF65-F5344CB8AC3E}">
        <p14:creationId xmlns:p14="http://schemas.microsoft.com/office/powerpoint/2010/main" val="1001400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4D5D1F5-D843-41F7-9D72-E3C63C19A451}" type="datetimeFigureOut">
              <a:rPr lang="en-GB" smtClean="0"/>
              <a:pPr/>
              <a:t>14/09/2021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970AE3-08AE-4A09-8C9D-35414ED160EF}" type="slidenum">
              <a:rPr lang="en-GB" smtClean="0"/>
              <a:pPr/>
              <a:t>‹#›</a:t>
            </a:fld>
            <a:endParaRPr lang="en-GB"/>
          </a:p>
        </p:txBody>
      </p:sp>
    </p:spTree>
    <p:extLst>
      <p:ext uri="{BB962C8B-B14F-4D97-AF65-F5344CB8AC3E}">
        <p14:creationId xmlns:p14="http://schemas.microsoft.com/office/powerpoint/2010/main" val="1628881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5D1F5-D843-41F7-9D72-E3C63C19A451}" type="datetimeFigureOut">
              <a:rPr lang="en-GB" smtClean="0"/>
              <a:pPr/>
              <a:t>14/09/2021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970AE3-08AE-4A09-8C9D-35414ED160EF}" type="slidenum">
              <a:rPr lang="en-GB" smtClean="0"/>
              <a:pPr/>
              <a:t>‹#›</a:t>
            </a:fld>
            <a:endParaRPr lang="en-GB"/>
          </a:p>
        </p:txBody>
      </p:sp>
    </p:spTree>
    <p:extLst>
      <p:ext uri="{BB962C8B-B14F-4D97-AF65-F5344CB8AC3E}">
        <p14:creationId xmlns:p14="http://schemas.microsoft.com/office/powerpoint/2010/main" val="1925526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D5D1F5-D843-41F7-9D72-E3C63C19A451}" type="datetimeFigureOut">
              <a:rPr lang="en-GB" smtClean="0"/>
              <a:pPr/>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970AE3-08AE-4A09-8C9D-35414ED160EF}" type="slidenum">
              <a:rPr lang="en-GB" smtClean="0"/>
              <a:pPr/>
              <a:t>‹#›</a:t>
            </a:fld>
            <a:endParaRPr lang="en-GB"/>
          </a:p>
        </p:txBody>
      </p:sp>
    </p:spTree>
    <p:extLst>
      <p:ext uri="{BB962C8B-B14F-4D97-AF65-F5344CB8AC3E}">
        <p14:creationId xmlns:p14="http://schemas.microsoft.com/office/powerpoint/2010/main" val="1115970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D5D1F5-D843-41F7-9D72-E3C63C19A451}" type="datetimeFigureOut">
              <a:rPr lang="en-GB" smtClean="0"/>
              <a:pPr/>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970AE3-08AE-4A09-8C9D-35414ED160EF}" type="slidenum">
              <a:rPr lang="en-GB" smtClean="0"/>
              <a:pPr/>
              <a:t>‹#›</a:t>
            </a:fld>
            <a:endParaRPr lang="en-GB"/>
          </a:p>
        </p:txBody>
      </p:sp>
    </p:spTree>
    <p:extLst>
      <p:ext uri="{BB962C8B-B14F-4D97-AF65-F5344CB8AC3E}">
        <p14:creationId xmlns:p14="http://schemas.microsoft.com/office/powerpoint/2010/main" val="313845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D5D1F5-D843-41F7-9D72-E3C63C19A451}" type="datetimeFigureOut">
              <a:rPr lang="en-GB" smtClean="0"/>
              <a:pPr/>
              <a:t>14/09/2021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970AE3-08AE-4A09-8C9D-35414ED160EF}" type="slidenum">
              <a:rPr lang="en-GB" smtClean="0"/>
              <a:pPr/>
              <a:t>‹#›</a:t>
            </a:fld>
            <a:endParaRPr lang="en-GB"/>
          </a:p>
        </p:txBody>
      </p:sp>
    </p:spTree>
    <p:extLst>
      <p:ext uri="{BB962C8B-B14F-4D97-AF65-F5344CB8AC3E}">
        <p14:creationId xmlns:p14="http://schemas.microsoft.com/office/powerpoint/2010/main" val="51762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www.lcvs.org.uk/grants/"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lcvs.org.uk/help-for-organisations/" TargetMode="External"/><Relationship Id="rId2" Type="http://schemas.openxmlformats.org/officeDocument/2006/relationships/hyperlink" Target="mailto:info@lcvs.org.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8" descr="One City ONE.pdf"/>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219"/>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9"/>
          <p:cNvSpPr txBox="1">
            <a:spLocks noChangeArrowheads="1"/>
          </p:cNvSpPr>
          <p:nvPr/>
        </p:nvSpPr>
        <p:spPr bwMode="auto">
          <a:xfrm>
            <a:off x="914400" y="3429000"/>
            <a:ext cx="73152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28" charset="-128"/>
              </a:defRPr>
            </a:lvl1pPr>
            <a:lvl2pPr marL="742950" indent="-285750" eaLnBrk="0" hangingPunct="0">
              <a:defRPr>
                <a:solidFill>
                  <a:schemeClr val="tx1"/>
                </a:solidFill>
                <a:latin typeface="Arial" charset="0"/>
                <a:ea typeface="ＭＳ Ｐゴシック" pitchFamily="-28" charset="-128"/>
              </a:defRPr>
            </a:lvl2pPr>
            <a:lvl3pPr marL="1143000" indent="-228600" eaLnBrk="0" hangingPunct="0">
              <a:defRPr>
                <a:solidFill>
                  <a:schemeClr val="tx1"/>
                </a:solidFill>
                <a:latin typeface="Arial" charset="0"/>
                <a:ea typeface="ＭＳ Ｐゴシック" pitchFamily="-28" charset="-128"/>
              </a:defRPr>
            </a:lvl3pPr>
            <a:lvl4pPr marL="1600200" indent="-228600" eaLnBrk="0" hangingPunct="0">
              <a:defRPr>
                <a:solidFill>
                  <a:schemeClr val="tx1"/>
                </a:solidFill>
                <a:latin typeface="Arial" charset="0"/>
                <a:ea typeface="ＭＳ Ｐゴシック" pitchFamily="-28" charset="-128"/>
              </a:defRPr>
            </a:lvl4pPr>
            <a:lvl5pPr marL="2057400" indent="-228600" eaLnBrk="0" hangingPunct="0">
              <a:defRPr>
                <a:solidFill>
                  <a:schemeClr val="tx1"/>
                </a:solidFill>
                <a:latin typeface="Arial" charset="0"/>
                <a:ea typeface="ＭＳ Ｐゴシック" pitchFamily="-28"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28"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28"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28"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28" charset="-128"/>
              </a:defRPr>
            </a:lvl9pPr>
          </a:lstStyle>
          <a:p>
            <a:pPr eaLnBrk="1" hangingPunct="1"/>
            <a:r>
              <a:rPr lang="en-US" sz="2800" b="1" dirty="0">
                <a:solidFill>
                  <a:srgbClr val="404040"/>
                </a:solidFill>
                <a:latin typeface="Arial Bold" pitchFamily="-28" charset="0"/>
                <a:cs typeface="Arial Bold" pitchFamily="-28" charset="0"/>
              </a:rPr>
              <a:t>VCF Mental Heath Grant Scheme</a:t>
            </a:r>
          </a:p>
          <a:p>
            <a:pPr eaLnBrk="1" hangingPunct="1"/>
            <a:endParaRPr lang="en-US" sz="2800" b="1" dirty="0">
              <a:solidFill>
                <a:srgbClr val="404040"/>
              </a:solidFill>
              <a:latin typeface="Arial Bold" pitchFamily="-28" charset="0"/>
              <a:cs typeface="Arial Bold" pitchFamily="-28" charset="0"/>
            </a:endParaRPr>
          </a:p>
          <a:p>
            <a:pPr eaLnBrk="1" hangingPunct="1"/>
            <a:r>
              <a:rPr lang="en-US" sz="2800" b="1" dirty="0">
                <a:solidFill>
                  <a:srgbClr val="404040"/>
                </a:solidFill>
                <a:latin typeface="Arial Bold" pitchFamily="-28" charset="0"/>
                <a:cs typeface="Arial Bold" pitchFamily="-28" charset="0"/>
              </a:rPr>
              <a:t>Ian Canning: Advanced Public Health Practitioner</a:t>
            </a:r>
          </a:p>
          <a:p>
            <a:pPr eaLnBrk="1" hangingPunct="1"/>
            <a:endParaRPr lang="en-US" sz="2800" b="1" dirty="0">
              <a:solidFill>
                <a:srgbClr val="404040"/>
              </a:solidFill>
              <a:latin typeface="Arial Bold" pitchFamily="-28" charset="0"/>
              <a:cs typeface="Arial Bold" pitchFamily="-28" charset="0"/>
            </a:endParaRPr>
          </a:p>
          <a:p>
            <a:pPr eaLnBrk="1" hangingPunct="1"/>
            <a:r>
              <a:rPr lang="en-US" sz="2800" b="1" dirty="0">
                <a:solidFill>
                  <a:srgbClr val="404040"/>
                </a:solidFill>
                <a:latin typeface="Arial Bold" pitchFamily="-28" charset="0"/>
                <a:cs typeface="Arial Bold" pitchFamily="-28" charset="0"/>
              </a:rPr>
              <a:t>Liverpool City Council: Public Health</a:t>
            </a:r>
          </a:p>
        </p:txBody>
      </p:sp>
      <p:pic>
        <p:nvPicPr>
          <p:cNvPr id="2052" name="Picture 10" descr="One City 1.pdf"/>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33600" y="685800"/>
            <a:ext cx="236220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0969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Title 1"/>
          <p:cNvSpPr>
            <a:spLocks noGrp="1"/>
          </p:cNvSpPr>
          <p:nvPr>
            <p:ph type="title"/>
          </p:nvPr>
        </p:nvSpPr>
        <p:spPr/>
        <p:txBody>
          <a:bodyPr>
            <a:normAutofit fontScale="90000"/>
          </a:bodyPr>
          <a:lstStyle/>
          <a:p>
            <a:r>
              <a:rPr lang="en-US" sz="4000" b="1" dirty="0">
                <a:ea typeface="ＭＳ Ｐゴシック" pitchFamily="-28" charset="-128"/>
              </a:rPr>
              <a:t>E</a:t>
            </a:r>
            <a:r>
              <a:rPr lang="en-GB" sz="4000" b="1" dirty="0" err="1">
                <a:ea typeface="ＭＳ Ｐゴシック" pitchFamily="-28" charset="-128"/>
              </a:rPr>
              <a:t>vidence</a:t>
            </a:r>
            <a:r>
              <a:rPr lang="en-GB" sz="4000" b="1" dirty="0">
                <a:ea typeface="ＭＳ Ｐゴシック" pitchFamily="-28" charset="-128"/>
              </a:rPr>
              <a:t> based </a:t>
            </a:r>
            <a:br>
              <a:rPr lang="en-GB" sz="4000" b="1" dirty="0">
                <a:ea typeface="ＭＳ Ｐゴシック" pitchFamily="-28" charset="-128"/>
              </a:rPr>
            </a:br>
            <a:r>
              <a:rPr lang="en-GB" sz="4000" b="1" dirty="0">
                <a:ea typeface="ＭＳ Ｐゴシック" pitchFamily="-28" charset="-128"/>
              </a:rPr>
              <a:t>Interventions (</a:t>
            </a:r>
            <a:r>
              <a:rPr lang="en-GB" sz="4000" b="1" dirty="0" err="1">
                <a:ea typeface="ＭＳ Ｐゴシック" pitchFamily="-28" charset="-128"/>
              </a:rPr>
              <a:t>Cont</a:t>
            </a:r>
            <a:r>
              <a:rPr lang="en-GB" sz="4000" b="1" dirty="0">
                <a:ea typeface="ＭＳ Ｐゴシック" pitchFamily="-28" charset="-128"/>
              </a:rPr>
              <a:t>)</a:t>
            </a:r>
          </a:p>
        </p:txBody>
      </p:sp>
      <p:sp>
        <p:nvSpPr>
          <p:cNvPr id="8197" name="Content Placeholder 2"/>
          <p:cNvSpPr>
            <a:spLocks noGrp="1"/>
          </p:cNvSpPr>
          <p:nvPr>
            <p:ph idx="1"/>
          </p:nvPr>
        </p:nvSpPr>
        <p:spPr/>
        <p:txBody>
          <a:bodyPr>
            <a:normAutofit fontScale="70000" lnSpcReduction="20000"/>
          </a:bodyPr>
          <a:lstStyle/>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Improving housing quality/ security and preventing homelessness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Promoting mental wellbeing in the workplace</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Protecting the mental health of people with long-term physical health problems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Addressing loneliness to protect the mental health of vulnerable groups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Suicide and self-harm prevention</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Community centred approaches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Peer support</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Physical activity for mental health</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Bereavement support.</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sz="2800" dirty="0">
              <a:ea typeface="ＭＳ Ｐゴシック" pitchFamily="-28" charset="-128"/>
            </a:endParaRPr>
          </a:p>
        </p:txBody>
      </p:sp>
    </p:spTree>
    <p:extLst>
      <p:ext uri="{BB962C8B-B14F-4D97-AF65-F5344CB8AC3E}">
        <p14:creationId xmlns:p14="http://schemas.microsoft.com/office/powerpoint/2010/main" val="3928889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4624"/>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Title 1"/>
          <p:cNvSpPr>
            <a:spLocks noGrp="1"/>
          </p:cNvSpPr>
          <p:nvPr>
            <p:ph type="title"/>
          </p:nvPr>
        </p:nvSpPr>
        <p:spPr/>
        <p:txBody>
          <a:bodyPr>
            <a:normAutofit fontScale="90000"/>
          </a:bodyPr>
          <a:lstStyle/>
          <a:p>
            <a:r>
              <a:rPr lang="en-US" sz="3600" b="1" dirty="0">
                <a:ea typeface="ＭＳ Ｐゴシック" pitchFamily="-28" charset="-128"/>
              </a:rPr>
              <a:t>Themes for VCF</a:t>
            </a:r>
            <a:br>
              <a:rPr lang="en-US" sz="3600" b="1" dirty="0">
                <a:ea typeface="ＭＳ Ｐゴシック" pitchFamily="-28" charset="-128"/>
              </a:rPr>
            </a:br>
            <a:r>
              <a:rPr lang="en-US" sz="3600" b="1" dirty="0">
                <a:ea typeface="ＭＳ Ｐゴシック" pitchFamily="-28" charset="-128"/>
              </a:rPr>
              <a:t>Mental Health bids</a:t>
            </a:r>
            <a:endParaRPr lang="en-GB" sz="3600" b="1" dirty="0">
              <a:ea typeface="ＭＳ Ｐゴシック" pitchFamily="-28" charset="-128"/>
            </a:endParaRPr>
          </a:p>
        </p:txBody>
      </p:sp>
      <p:sp>
        <p:nvSpPr>
          <p:cNvPr id="17413" name="Content Placeholder 2"/>
          <p:cNvSpPr>
            <a:spLocks noGrp="1"/>
          </p:cNvSpPr>
          <p:nvPr>
            <p:ph idx="1"/>
          </p:nvPr>
        </p:nvSpPr>
        <p:spPr/>
        <p:txBody>
          <a:bodyPr/>
          <a:lstStyle/>
          <a:p>
            <a:pPr lvl="0">
              <a:lnSpc>
                <a:spcPct val="107000"/>
              </a:lnSpc>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Mental health promotion in youth outside of educational settings.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Addressing financial insecurity and debt.</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Addressing loneliness to protect the mental health of vulnerable groups.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Bereavement support.</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buNone/>
            </a:pPr>
            <a:endParaRPr lang="en-GB" sz="2800" dirty="0">
              <a:ea typeface="ＭＳ Ｐゴシック" pitchFamily="-28" charset="-128"/>
            </a:endParaRPr>
          </a:p>
        </p:txBody>
      </p:sp>
    </p:spTree>
    <p:extLst>
      <p:ext uri="{BB962C8B-B14F-4D97-AF65-F5344CB8AC3E}">
        <p14:creationId xmlns:p14="http://schemas.microsoft.com/office/powerpoint/2010/main" val="70013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Title 1"/>
          <p:cNvSpPr>
            <a:spLocks noGrp="1"/>
          </p:cNvSpPr>
          <p:nvPr>
            <p:ph type="title"/>
          </p:nvPr>
        </p:nvSpPr>
        <p:spPr/>
        <p:txBody>
          <a:bodyPr>
            <a:normAutofit fontScale="90000"/>
          </a:bodyPr>
          <a:lstStyle/>
          <a:p>
            <a:r>
              <a:rPr lang="en-US" sz="3600" b="1" dirty="0">
                <a:ea typeface="ＭＳ Ｐゴシック" pitchFamily="-28" charset="-128"/>
              </a:rPr>
              <a:t>VCF Award Scheme </a:t>
            </a:r>
            <a:br>
              <a:rPr lang="en-US" sz="3600" b="1" dirty="0">
                <a:ea typeface="ＭＳ Ｐゴシック" pitchFamily="-28" charset="-128"/>
              </a:rPr>
            </a:br>
            <a:r>
              <a:rPr lang="en-US" sz="3600" b="1" dirty="0">
                <a:ea typeface="ＭＳ Ｐゴシック" pitchFamily="-28" charset="-128"/>
              </a:rPr>
              <a:t>Outcomes</a:t>
            </a:r>
            <a:endParaRPr lang="en-GB" sz="3600" b="1" dirty="0">
              <a:ea typeface="ＭＳ Ｐゴシック" pitchFamily="-28" charset="-128"/>
            </a:endParaRPr>
          </a:p>
        </p:txBody>
      </p:sp>
      <p:sp>
        <p:nvSpPr>
          <p:cNvPr id="17413" name="Content Placeholder 2"/>
          <p:cNvSpPr>
            <a:spLocks noGrp="1"/>
          </p:cNvSpPr>
          <p:nvPr>
            <p:ph idx="1"/>
          </p:nvPr>
        </p:nvSpPr>
        <p:spPr/>
        <p:txBody>
          <a:bodyPr>
            <a:normAutofit fontScale="92500" lnSpcReduction="20000"/>
          </a:bodyPr>
          <a:lstStyle/>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Times New Roman" panose="02020603050405020304" pitchFamily="18" charset="0"/>
                <a:cs typeface="Times New Roman" panose="02020603050405020304" pitchFamily="18" charset="0"/>
              </a:rPr>
              <a:t>Better management of mental health</a:t>
            </a:r>
            <a:endParaRPr lang="en-GB" sz="2800" dirty="0">
              <a:latin typeface="Calibri" panose="020F0502020204030204" pitchFamily="34" charset="0"/>
              <a:ea typeface="Times New Roman" panose="02020603050405020304" pitchFamily="18"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Times New Roman" panose="02020603050405020304" pitchFamily="18" charset="0"/>
                <a:cs typeface="Times New Roman" panose="02020603050405020304" pitchFamily="18" charset="0"/>
              </a:rPr>
              <a:t>Better management of physical health</a:t>
            </a:r>
            <a:endParaRPr lang="en-GB" sz="2800" dirty="0">
              <a:latin typeface="Calibri" panose="020F0502020204030204" pitchFamily="34" charset="0"/>
              <a:ea typeface="Times New Roman" panose="02020603050405020304" pitchFamily="18"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Times New Roman" panose="02020603050405020304" pitchFamily="18" charset="0"/>
                <a:cs typeface="Times New Roman" panose="02020603050405020304" pitchFamily="18" charset="0"/>
              </a:rPr>
              <a:t>Reduced loneliness </a:t>
            </a:r>
            <a:endParaRPr lang="en-GB" sz="2800" dirty="0">
              <a:latin typeface="Calibri" panose="020F0502020204030204" pitchFamily="34" charset="0"/>
              <a:ea typeface="Times New Roman" panose="02020603050405020304" pitchFamily="18"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Times New Roman" panose="02020603050405020304" pitchFamily="18" charset="0"/>
                <a:cs typeface="Times New Roman" panose="02020603050405020304" pitchFamily="18" charset="0"/>
              </a:rPr>
              <a:t>More secure accommodation and avoidance of eviction</a:t>
            </a:r>
            <a:endParaRPr lang="en-GB" sz="2800" dirty="0">
              <a:latin typeface="Calibri" panose="020F0502020204030204" pitchFamily="34" charset="0"/>
              <a:ea typeface="Times New Roman" panose="02020603050405020304" pitchFamily="18"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Times New Roman" panose="02020603050405020304" pitchFamily="18" charset="0"/>
                <a:cs typeface="Times New Roman" panose="02020603050405020304" pitchFamily="18" charset="0"/>
              </a:rPr>
              <a:t>Increased feeling of safety and reduced anxiety</a:t>
            </a:r>
            <a:endParaRPr lang="en-GB" sz="2800" dirty="0">
              <a:latin typeface="Calibri" panose="020F0502020204030204" pitchFamily="34" charset="0"/>
              <a:ea typeface="Times New Roman" panose="02020603050405020304" pitchFamily="18"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Times New Roman" panose="02020603050405020304" pitchFamily="18" charset="0"/>
                <a:cs typeface="Times New Roman" panose="02020603050405020304" pitchFamily="18" charset="0"/>
              </a:rPr>
              <a:t>Increased economic resilience</a:t>
            </a:r>
            <a:endParaRPr lang="en-GB" sz="2800" dirty="0">
              <a:latin typeface="Calibri" panose="020F0502020204030204" pitchFamily="34" charset="0"/>
              <a:ea typeface="Times New Roman" panose="02020603050405020304" pitchFamily="18"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Times New Roman" panose="02020603050405020304" pitchFamily="18" charset="0"/>
                <a:cs typeface="Times New Roman" panose="02020603050405020304" pitchFamily="18" charset="0"/>
              </a:rPr>
              <a:t>Greater choice and/or involvement within the wider community</a:t>
            </a:r>
            <a:endParaRPr lang="en-GB" sz="2800" dirty="0">
              <a:latin typeface="Calibri" panose="020F0502020204030204" pitchFamily="34" charset="0"/>
              <a:ea typeface="Times New Roman" panose="02020603050405020304" pitchFamily="18" charset="0"/>
              <a:cs typeface="Times New Roman" panose="02020603050405020304" pitchFamily="18" charset="0"/>
            </a:endParaRPr>
          </a:p>
          <a:p>
            <a:pPr>
              <a:buNone/>
            </a:pPr>
            <a:endParaRPr lang="en-GB" sz="2800" i="1" dirty="0">
              <a:ea typeface="ＭＳ Ｐゴシック" pitchFamily="-28" charset="-128"/>
            </a:endParaRPr>
          </a:p>
        </p:txBody>
      </p:sp>
    </p:spTree>
    <p:extLst>
      <p:ext uri="{BB962C8B-B14F-4D97-AF65-F5344CB8AC3E}">
        <p14:creationId xmlns:p14="http://schemas.microsoft.com/office/powerpoint/2010/main" val="70013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Title 1"/>
          <p:cNvSpPr>
            <a:spLocks noGrp="1"/>
          </p:cNvSpPr>
          <p:nvPr>
            <p:ph type="title"/>
          </p:nvPr>
        </p:nvSpPr>
        <p:spPr/>
        <p:txBody>
          <a:bodyPr>
            <a:noAutofit/>
          </a:bodyPr>
          <a:lstStyle/>
          <a:p>
            <a:r>
              <a:rPr lang="en-US" sz="2000" b="1" dirty="0">
                <a:ea typeface="ＭＳ Ｐゴシック" pitchFamily="-28" charset="-128"/>
              </a:rPr>
              <a:t>Community Mental Health</a:t>
            </a:r>
            <a:br>
              <a:rPr lang="en-US" sz="2000" b="1" dirty="0">
                <a:ea typeface="ＭＳ Ｐゴシック" pitchFamily="-28" charset="-128"/>
              </a:rPr>
            </a:br>
            <a:r>
              <a:rPr lang="en-US" sz="2000" b="1" dirty="0">
                <a:ea typeface="ＭＳ Ｐゴシック" pitchFamily="-28" charset="-128"/>
              </a:rPr>
              <a:t>Prevention &amp; Resilience </a:t>
            </a:r>
            <a:r>
              <a:rPr lang="en-US" sz="2000" b="1" dirty="0" err="1">
                <a:ea typeface="ＭＳ Ｐゴシック" pitchFamily="-28" charset="-128"/>
              </a:rPr>
              <a:t>Programme</a:t>
            </a:r>
            <a:br>
              <a:rPr lang="en-US" sz="2000" b="1" dirty="0">
                <a:ea typeface="ＭＳ Ｐゴシック" pitchFamily="-28" charset="-128"/>
              </a:rPr>
            </a:br>
            <a:r>
              <a:rPr lang="en-US" sz="2000" b="1" dirty="0">
                <a:ea typeface="ＭＳ Ｐゴシック" pitchFamily="-28" charset="-128"/>
              </a:rPr>
              <a:t>Outcomes </a:t>
            </a:r>
            <a:endParaRPr lang="en-GB" sz="2000" b="1" dirty="0">
              <a:ea typeface="ＭＳ Ｐゴシック" pitchFamily="-28" charset="-128"/>
            </a:endParaRPr>
          </a:p>
        </p:txBody>
      </p:sp>
      <p:sp>
        <p:nvSpPr>
          <p:cNvPr id="17413" name="Content Placeholder 2"/>
          <p:cNvSpPr>
            <a:spLocks noGrp="1"/>
          </p:cNvSpPr>
          <p:nvPr>
            <p:ph idx="1"/>
          </p:nvPr>
        </p:nvSpPr>
        <p:spPr/>
        <p:txBody>
          <a:bodyPr>
            <a:normAutofit fontScale="55000" lnSpcReduction="20000"/>
          </a:bodyPr>
          <a:lstStyle/>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Increased uptake of community based support to improve wellbeing and resilience and addressing poor mental health</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Building capacity and skill in improving wellbeing and preventing suicide</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Improved wellbeing and resilience through adversity</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Reduced poor mental health and avoidance of mental illness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Enhancing protective factors for communities and families (e.g. access to support, development of skills, forming positive relationships)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Reduction in key modifiable risk factors for poor mental wellbeing or resilience for families (e.g. problems with finances, employment, relationships)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Collaborative working between organisations to meet needs holistically and for whole families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Symbol" panose="05050102010706020507" pitchFamily="18" charset="2"/>
              <a:buChar char=""/>
            </a:pPr>
            <a:r>
              <a:rPr lang="en-GB" sz="2800" dirty="0">
                <a:latin typeface="Arial" panose="020B0604020202020204" pitchFamily="34" charset="0"/>
                <a:ea typeface="Calibri" panose="020F0502020204030204" pitchFamily="34" charset="0"/>
                <a:cs typeface="Times New Roman" panose="02020603050405020304" pitchFamily="18" charset="0"/>
              </a:rPr>
              <a:t>Inclusion of communities facing additional risk and often marginalised and excluded from support</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sz="2800" dirty="0">
              <a:ea typeface="ＭＳ Ｐゴシック" pitchFamily="-28" charset="-128"/>
            </a:endParaRPr>
          </a:p>
        </p:txBody>
      </p:sp>
    </p:spTree>
    <p:extLst>
      <p:ext uri="{BB962C8B-B14F-4D97-AF65-F5344CB8AC3E}">
        <p14:creationId xmlns:p14="http://schemas.microsoft.com/office/powerpoint/2010/main" val="70013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Title 1"/>
          <p:cNvSpPr>
            <a:spLocks noGrp="1"/>
          </p:cNvSpPr>
          <p:nvPr>
            <p:ph type="title"/>
          </p:nvPr>
        </p:nvSpPr>
        <p:spPr/>
        <p:txBody>
          <a:bodyPr>
            <a:normAutofit/>
          </a:bodyPr>
          <a:lstStyle/>
          <a:p>
            <a:endParaRPr lang="en-GB" sz="3600" dirty="0">
              <a:ea typeface="ＭＳ Ｐゴシック" pitchFamily="-28" charset="-128"/>
            </a:endParaRPr>
          </a:p>
        </p:txBody>
      </p:sp>
      <p:sp>
        <p:nvSpPr>
          <p:cNvPr id="17413" name="Content Placeholder 2"/>
          <p:cNvSpPr>
            <a:spLocks noGrp="1"/>
          </p:cNvSpPr>
          <p:nvPr>
            <p:ph idx="1"/>
          </p:nvPr>
        </p:nvSpPr>
        <p:spPr/>
        <p:txBody>
          <a:bodyPr/>
          <a:lstStyle/>
          <a:p>
            <a:endParaRPr lang="en-US" sz="2800" dirty="0">
              <a:ea typeface="ＭＳ Ｐゴシック" pitchFamily="-28" charset="-128"/>
            </a:endParaRPr>
          </a:p>
          <a:p>
            <a:endParaRPr lang="en-GB" sz="2800" dirty="0">
              <a:ea typeface="ＭＳ Ｐゴシック" pitchFamily="-28" charset="-128"/>
            </a:endParaRPr>
          </a:p>
          <a:p>
            <a:endParaRPr lang="en-GB" sz="2800" dirty="0">
              <a:ea typeface="ＭＳ Ｐゴシック" pitchFamily="-28" charset="-128"/>
            </a:endParaRPr>
          </a:p>
          <a:p>
            <a:pPr algn="ctr"/>
            <a:r>
              <a:rPr lang="en-GB" sz="4400" dirty="0">
                <a:ea typeface="ＭＳ Ｐゴシック" pitchFamily="-28" charset="-128"/>
              </a:rPr>
              <a:t>Thank you</a:t>
            </a:r>
          </a:p>
        </p:txBody>
      </p:sp>
    </p:spTree>
    <p:extLst>
      <p:ext uri="{BB962C8B-B14F-4D97-AF65-F5344CB8AC3E}">
        <p14:creationId xmlns:p14="http://schemas.microsoft.com/office/powerpoint/2010/main" val="70013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werPoint_RGBV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259465" y="35287"/>
            <a:ext cx="6593822" cy="4310924"/>
          </a:xfrm>
          <a:prstGeom prst="rect">
            <a:avLst/>
          </a:prstGeom>
          <a:noFill/>
        </p:spPr>
        <p:txBody>
          <a:bodyPr wrap="square" lIns="91440" tIns="45720" rIns="91440" bIns="45720">
            <a:spAutoFit/>
          </a:bodyPr>
          <a:lstStyle/>
          <a:p>
            <a:pPr>
              <a:lnSpc>
                <a:spcPct val="80000"/>
              </a:lnSpc>
            </a:pPr>
            <a:endParaRPr lang="en-US" sz="7200" b="1" baseline="-18000" dirty="0">
              <a:solidFill>
                <a:schemeClr val="bg1"/>
              </a:solidFill>
              <a:latin typeface="Arial Rounded MT Bold" panose="020F0704030504030204" pitchFamily="34" charset="0"/>
              <a:cs typeface="Calibri Light"/>
            </a:endParaRPr>
          </a:p>
          <a:p>
            <a:pPr>
              <a:lnSpc>
                <a:spcPct val="80000"/>
              </a:lnSpc>
            </a:pPr>
            <a:endParaRPr lang="en-GB" sz="6000" b="1" baseline="-18000" dirty="0">
              <a:solidFill>
                <a:schemeClr val="bg1"/>
              </a:solidFill>
              <a:latin typeface="Arial Rounded MT Bold" panose="020F0704030504030204" pitchFamily="34" charset="0"/>
              <a:cs typeface="Calibri Light"/>
            </a:endParaRPr>
          </a:p>
          <a:p>
            <a:pPr>
              <a:lnSpc>
                <a:spcPct val="80000"/>
              </a:lnSpc>
            </a:pPr>
            <a:r>
              <a:rPr lang="en-GB" sz="6600" b="1" baseline="-18000" dirty="0">
                <a:solidFill>
                  <a:schemeClr val="bg1"/>
                </a:solidFill>
                <a:latin typeface="Arial Rounded MT Bold" panose="020F0704030504030204" pitchFamily="34" charset="0"/>
                <a:cs typeface="Arial" panose="020B0604020202020204" pitchFamily="34" charset="0"/>
              </a:rPr>
              <a:t>Liverpool Community</a:t>
            </a:r>
          </a:p>
          <a:p>
            <a:pPr>
              <a:lnSpc>
                <a:spcPct val="80000"/>
              </a:lnSpc>
            </a:pPr>
            <a:r>
              <a:rPr lang="en-GB" sz="6600" b="1" baseline="-18000" dirty="0">
                <a:solidFill>
                  <a:schemeClr val="bg1"/>
                </a:solidFill>
                <a:latin typeface="Arial Rounded MT Bold" panose="020F0704030504030204" pitchFamily="34" charset="0"/>
                <a:cs typeface="Arial" panose="020B0604020202020204" pitchFamily="34" charset="0"/>
              </a:rPr>
              <a:t>Mental Health Grant</a:t>
            </a:r>
          </a:p>
          <a:p>
            <a:pPr>
              <a:lnSpc>
                <a:spcPct val="80000"/>
              </a:lnSpc>
            </a:pPr>
            <a:r>
              <a:rPr lang="en-GB" sz="6600" b="1" baseline="-18000" dirty="0">
                <a:solidFill>
                  <a:schemeClr val="bg1"/>
                </a:solidFill>
                <a:latin typeface="Arial Rounded MT Bold" panose="020F0704030504030204" pitchFamily="34" charset="0"/>
                <a:cs typeface="Arial" panose="020B0604020202020204" pitchFamily="34" charset="0"/>
              </a:rPr>
              <a:t>Programme</a:t>
            </a:r>
            <a:endParaRPr lang="en-US" sz="6600" b="1" baseline="-18000" dirty="0">
              <a:solidFill>
                <a:schemeClr val="bg1"/>
              </a:solidFill>
              <a:latin typeface="Arial Rounded MT Bold" panose="020F0704030504030204" pitchFamily="34" charset="0"/>
              <a:cs typeface="Arial" panose="020B0604020202020204" pitchFamily="34" charset="0"/>
            </a:endParaRPr>
          </a:p>
          <a:p>
            <a:pPr>
              <a:lnSpc>
                <a:spcPct val="80000"/>
              </a:lnSpc>
            </a:pPr>
            <a:endParaRPr lang="en-US" sz="3200" b="1" baseline="-18000" dirty="0">
              <a:solidFill>
                <a:schemeClr val="bg1"/>
              </a:solidFill>
              <a:latin typeface="Arial Rounded MT Bold" panose="020F0704030504030204" pitchFamily="34" charset="0"/>
              <a:cs typeface="Arial" panose="020B0604020202020204" pitchFamily="34" charset="0"/>
            </a:endParaRPr>
          </a:p>
          <a:p>
            <a:pPr>
              <a:lnSpc>
                <a:spcPct val="80000"/>
              </a:lnSpc>
            </a:pPr>
            <a:r>
              <a:rPr lang="en-US" sz="4000" b="1" baseline="-18000" dirty="0">
                <a:solidFill>
                  <a:schemeClr val="bg1"/>
                </a:solidFill>
                <a:latin typeface="Arial Rounded MT Bold" panose="020F0704030504030204" pitchFamily="34" charset="0"/>
                <a:cs typeface="Arial" panose="020B0604020202020204" pitchFamily="34" charset="0"/>
              </a:rPr>
              <a:t>Briefing Event</a:t>
            </a:r>
          </a:p>
          <a:p>
            <a:pPr>
              <a:lnSpc>
                <a:spcPct val="80000"/>
              </a:lnSpc>
            </a:pPr>
            <a:endParaRPr lang="en-US" sz="3200" b="1" baseline="-18000" dirty="0">
              <a:solidFill>
                <a:schemeClr val="bg1"/>
              </a:solidFill>
              <a:latin typeface="Arial Rounded MT Bold" panose="020F0704030504030204" pitchFamily="34" charset="0"/>
              <a:cs typeface="Arial" panose="020B0604020202020204" pitchFamily="34" charset="0"/>
            </a:endParaRPr>
          </a:p>
          <a:p>
            <a:pPr>
              <a:lnSpc>
                <a:spcPct val="80000"/>
              </a:lnSpc>
            </a:pPr>
            <a:endParaRPr lang="en-GB" sz="3200" b="1" baseline="-18000" dirty="0">
              <a:solidFill>
                <a:schemeClr val="bg1"/>
              </a:solidFill>
              <a:latin typeface="Arial Rounded MT Bold" panose="020F0704030504030204" pitchFamily="34" charset="0"/>
              <a:cs typeface="Arial" panose="020B0604020202020204" pitchFamily="34" charset="0"/>
            </a:endParaRPr>
          </a:p>
          <a:p>
            <a:pPr>
              <a:lnSpc>
                <a:spcPct val="80000"/>
              </a:lnSpc>
            </a:pPr>
            <a:r>
              <a:rPr lang="en-US" sz="3200" b="1" dirty="0">
                <a:solidFill>
                  <a:schemeClr val="bg1"/>
                </a:solidFill>
                <a:latin typeface="Arial Rounded MT Bold" panose="020F0704030504030204" pitchFamily="34" charset="0"/>
                <a:cs typeface="Arial" panose="020B0604020202020204" pitchFamily="34" charset="0"/>
              </a:rPr>
              <a:t> Friday 10</a:t>
            </a:r>
            <a:r>
              <a:rPr lang="en-US" sz="3200" b="1" baseline="30000" dirty="0">
                <a:solidFill>
                  <a:schemeClr val="bg1"/>
                </a:solidFill>
                <a:latin typeface="Arial Rounded MT Bold" panose="020F0704030504030204" pitchFamily="34" charset="0"/>
                <a:cs typeface="Arial" panose="020B0604020202020204" pitchFamily="34" charset="0"/>
              </a:rPr>
              <a:t>th</a:t>
            </a:r>
            <a:r>
              <a:rPr lang="en-US" sz="3200" b="1" dirty="0">
                <a:solidFill>
                  <a:schemeClr val="bg1"/>
                </a:solidFill>
                <a:latin typeface="Arial Rounded MT Bold" panose="020F0704030504030204" pitchFamily="34" charset="0"/>
                <a:cs typeface="Arial" panose="020B0604020202020204" pitchFamily="34" charset="0"/>
              </a:rPr>
              <a:t> September 2021</a:t>
            </a:r>
            <a:endParaRPr lang="en-US" sz="3200" b="1" baseline="-18000" dirty="0">
              <a:solidFill>
                <a:schemeClr val="bg1"/>
              </a:solidFill>
              <a:latin typeface="Arial Rounded MT Bold" panose="020F0704030504030204" pitchFamily="34" charset="0"/>
              <a:cs typeface="Arial" panose="020B0604020202020204" pitchFamily="34" charset="0"/>
            </a:endParaRPr>
          </a:p>
        </p:txBody>
      </p:sp>
    </p:spTree>
    <p:extLst>
      <p:ext uri="{BB962C8B-B14F-4D97-AF65-F5344CB8AC3E}">
        <p14:creationId xmlns:p14="http://schemas.microsoft.com/office/powerpoint/2010/main" val="3391514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608" y="8878"/>
            <a:ext cx="8399283" cy="1143000"/>
          </a:xfrm>
        </p:spPr>
        <p:txBody>
          <a:bodyPr>
            <a:normAutofit/>
          </a:bodyPr>
          <a:lstStyle/>
          <a:p>
            <a:r>
              <a:rPr lang="en-GB" sz="4000" b="1" dirty="0">
                <a:latin typeface="Arial Rounded MT Bold" panose="020F0704030504030204" pitchFamily="34" charset="0"/>
              </a:rPr>
              <a:t>Application process</a:t>
            </a:r>
          </a:p>
        </p:txBody>
      </p:sp>
      <p:graphicFrame>
        <p:nvGraphicFramePr>
          <p:cNvPr id="4" name="Content Placeholder 3">
            <a:extLst>
              <a:ext uri="{FF2B5EF4-FFF2-40B4-BE49-F238E27FC236}">
                <a16:creationId xmlns:a16="http://schemas.microsoft.com/office/drawing/2014/main" id="{981F6F08-7987-4E3A-AA69-2DAFEE028C9C}"/>
              </a:ext>
            </a:extLst>
          </p:cNvPr>
          <p:cNvGraphicFramePr>
            <a:graphicFrameLocks noGrp="1"/>
          </p:cNvGraphicFramePr>
          <p:nvPr/>
        </p:nvGraphicFramePr>
        <p:xfrm>
          <a:off x="133109" y="546904"/>
          <a:ext cx="8877782" cy="5764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2AA2BC5A-5EEB-43CA-AF3C-7C5DA35AC9D2}"/>
              </a:ext>
            </a:extLst>
          </p:cNvPr>
          <p:cNvSpPr txBox="1"/>
          <p:nvPr/>
        </p:nvSpPr>
        <p:spPr>
          <a:xfrm>
            <a:off x="2352583" y="1065320"/>
            <a:ext cx="5539666" cy="369332"/>
          </a:xfrm>
          <a:prstGeom prst="rect">
            <a:avLst/>
          </a:prstGeom>
          <a:noFill/>
        </p:spPr>
        <p:txBody>
          <a:bodyPr wrap="square" rtlCol="0">
            <a:spAutoFit/>
          </a:bodyPr>
          <a:lstStyle/>
          <a:p>
            <a:r>
              <a:rPr lang="en-US" dirty="0">
                <a:hlinkClick r:id="rId7"/>
              </a:rPr>
              <a:t>https://www.lcvs.org.uk/grants/</a:t>
            </a:r>
            <a:endParaRPr lang="en-GB" dirty="0"/>
          </a:p>
        </p:txBody>
      </p:sp>
      <p:sp>
        <p:nvSpPr>
          <p:cNvPr id="6" name="TextBox 5">
            <a:extLst>
              <a:ext uri="{FF2B5EF4-FFF2-40B4-BE49-F238E27FC236}">
                <a16:creationId xmlns:a16="http://schemas.microsoft.com/office/drawing/2014/main" id="{0F208D8F-17DA-43C6-BB4D-47F5A2D26F13}"/>
              </a:ext>
            </a:extLst>
          </p:cNvPr>
          <p:cNvSpPr txBox="1"/>
          <p:nvPr/>
        </p:nvSpPr>
        <p:spPr>
          <a:xfrm>
            <a:off x="3604334" y="2123242"/>
            <a:ext cx="5539666" cy="338554"/>
          </a:xfrm>
          <a:prstGeom prst="rect">
            <a:avLst/>
          </a:prstGeom>
          <a:noFill/>
        </p:spPr>
        <p:txBody>
          <a:bodyPr wrap="square" rtlCol="0">
            <a:spAutoFit/>
          </a:bodyPr>
          <a:lstStyle/>
          <a:p>
            <a:r>
              <a:rPr lang="en-US" sz="1600" dirty="0"/>
              <a:t>Via telephone/email</a:t>
            </a:r>
            <a:endParaRPr lang="en-GB" sz="1600" dirty="0"/>
          </a:p>
        </p:txBody>
      </p:sp>
      <p:sp>
        <p:nvSpPr>
          <p:cNvPr id="5" name="TextBox 4">
            <a:extLst>
              <a:ext uri="{FF2B5EF4-FFF2-40B4-BE49-F238E27FC236}">
                <a16:creationId xmlns:a16="http://schemas.microsoft.com/office/drawing/2014/main" id="{C262D9D7-2BE5-4918-90DE-DE0DD0E64A90}"/>
              </a:ext>
            </a:extLst>
          </p:cNvPr>
          <p:cNvSpPr txBox="1"/>
          <p:nvPr/>
        </p:nvSpPr>
        <p:spPr>
          <a:xfrm>
            <a:off x="4918229" y="3140772"/>
            <a:ext cx="3657600" cy="584775"/>
          </a:xfrm>
          <a:prstGeom prst="rect">
            <a:avLst/>
          </a:prstGeom>
          <a:noFill/>
        </p:spPr>
        <p:txBody>
          <a:bodyPr wrap="square" rtlCol="0">
            <a:spAutoFit/>
          </a:bodyPr>
          <a:lstStyle/>
          <a:p>
            <a:r>
              <a:rPr lang="en-GB" sz="1600" dirty="0"/>
              <a:t>Offers include completion of standard terms and conditions</a:t>
            </a:r>
          </a:p>
        </p:txBody>
      </p:sp>
    </p:spTree>
    <p:extLst>
      <p:ext uri="{BB962C8B-B14F-4D97-AF65-F5344CB8AC3E}">
        <p14:creationId xmlns:p14="http://schemas.microsoft.com/office/powerpoint/2010/main" val="3572564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930" y="0"/>
            <a:ext cx="8399283" cy="1143000"/>
          </a:xfrm>
        </p:spPr>
        <p:txBody>
          <a:bodyPr>
            <a:normAutofit/>
          </a:bodyPr>
          <a:lstStyle/>
          <a:p>
            <a:r>
              <a:rPr lang="en-GB" sz="4000" b="1" dirty="0">
                <a:latin typeface="Arial Rounded MT Bold" panose="020F0704030504030204" pitchFamily="34" charset="0"/>
              </a:rPr>
              <a:t>Funding available</a:t>
            </a:r>
          </a:p>
        </p:txBody>
      </p:sp>
      <p:sp>
        <p:nvSpPr>
          <p:cNvPr id="3" name="Content Placeholder 2"/>
          <p:cNvSpPr>
            <a:spLocks noGrp="1"/>
          </p:cNvSpPr>
          <p:nvPr>
            <p:ph idx="1"/>
          </p:nvPr>
        </p:nvSpPr>
        <p:spPr>
          <a:xfrm>
            <a:off x="362931" y="922227"/>
            <a:ext cx="8554826" cy="4525963"/>
          </a:xfrm>
        </p:spPr>
        <p:txBody>
          <a:bodyPr>
            <a:noAutofit/>
          </a:bodyPr>
          <a:lstStyle/>
          <a:p>
            <a:r>
              <a:rPr lang="en-US" sz="2100" dirty="0"/>
              <a:t>Grants between £15K and £30K for a 12-month </a:t>
            </a:r>
            <a:r>
              <a:rPr lang="en-US" sz="2100" dirty="0" err="1"/>
              <a:t>programme</a:t>
            </a:r>
            <a:r>
              <a:rPr lang="en-US" sz="2100" dirty="0"/>
              <a:t> of activity. It is expected that between 14-28 grants will be issued.</a:t>
            </a:r>
          </a:p>
          <a:p>
            <a:endParaRPr lang="en-US" sz="2100" dirty="0"/>
          </a:p>
          <a:p>
            <a:r>
              <a:rPr lang="en-US" sz="2100" dirty="0"/>
              <a:t>The grant can cover project delivery costs as well as a contribution to core and running costs related to that project.</a:t>
            </a:r>
          </a:p>
          <a:p>
            <a:endParaRPr lang="en-US" sz="2100" dirty="0"/>
          </a:p>
          <a:p>
            <a:r>
              <a:rPr lang="en-US" sz="2100" dirty="0"/>
              <a:t>You project can be new, an extension of existing work </a:t>
            </a:r>
            <a:r>
              <a:rPr lang="en-US" sz="2100"/>
              <a:t>or both </a:t>
            </a:r>
            <a:r>
              <a:rPr lang="en-US" sz="2100" dirty="0"/>
              <a:t>but must have an exit/sustainability plan.</a:t>
            </a:r>
          </a:p>
          <a:p>
            <a:endParaRPr lang="en-US" sz="2100" dirty="0"/>
          </a:p>
          <a:p>
            <a:r>
              <a:rPr lang="en-US" sz="2100" dirty="0"/>
              <a:t>50% of the grant provided at start</a:t>
            </a:r>
          </a:p>
          <a:p>
            <a:r>
              <a:rPr lang="en-US" sz="2100" dirty="0"/>
              <a:t>30% of grant paid at Quarter 2 subject to satisfactory interim monitoring</a:t>
            </a:r>
          </a:p>
          <a:p>
            <a:r>
              <a:rPr lang="en-US" sz="2100" dirty="0"/>
              <a:t>20% of grant paid on receipt of final monitoring form </a:t>
            </a:r>
            <a:endParaRPr lang="en-GB" sz="2100" dirty="0"/>
          </a:p>
        </p:txBody>
      </p:sp>
    </p:spTree>
    <p:extLst>
      <p:ext uri="{BB962C8B-B14F-4D97-AF65-F5344CB8AC3E}">
        <p14:creationId xmlns:p14="http://schemas.microsoft.com/office/powerpoint/2010/main" val="1214466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930" y="420130"/>
            <a:ext cx="8399283" cy="722870"/>
          </a:xfrm>
        </p:spPr>
        <p:txBody>
          <a:bodyPr>
            <a:normAutofit fontScale="90000"/>
          </a:bodyPr>
          <a:lstStyle/>
          <a:p>
            <a:r>
              <a:rPr lang="en-GB" b="1" dirty="0">
                <a:latin typeface="Arial Rounded MT Bold" panose="020F0704030504030204" pitchFamily="34" charset="0"/>
              </a:rPr>
              <a:t>Timescales</a:t>
            </a:r>
            <a:br>
              <a:rPr lang="en-GB" sz="4000" b="1" dirty="0">
                <a:latin typeface="Arial Rounded MT Bold" panose="020F0704030504030204" pitchFamily="34" charset="0"/>
              </a:rPr>
            </a:br>
            <a:endParaRPr lang="en-GB" sz="4000" b="1" dirty="0">
              <a:latin typeface="Arial Rounded MT Bold" panose="020F0704030504030204" pitchFamily="34" charset="0"/>
            </a:endParaRPr>
          </a:p>
        </p:txBody>
      </p:sp>
      <p:sp>
        <p:nvSpPr>
          <p:cNvPr id="3" name="Content Placeholder 2"/>
          <p:cNvSpPr>
            <a:spLocks noGrp="1"/>
          </p:cNvSpPr>
          <p:nvPr>
            <p:ph idx="1"/>
          </p:nvPr>
        </p:nvSpPr>
        <p:spPr>
          <a:xfrm>
            <a:off x="362931" y="1481520"/>
            <a:ext cx="8554826" cy="4525963"/>
          </a:xfrm>
        </p:spPr>
        <p:txBody>
          <a:bodyPr>
            <a:noAutofit/>
          </a:bodyPr>
          <a:lstStyle/>
          <a:p>
            <a:r>
              <a:rPr lang="en-US" sz="2400" b="1" dirty="0"/>
              <a:t>Monday 6th September: </a:t>
            </a:r>
            <a:r>
              <a:rPr lang="en-US" sz="2400" dirty="0"/>
              <a:t>Grants </a:t>
            </a:r>
            <a:r>
              <a:rPr lang="en-US" sz="2400" dirty="0" err="1"/>
              <a:t>programme</a:t>
            </a:r>
            <a:r>
              <a:rPr lang="en-US" sz="2400" dirty="0"/>
              <a:t> open for applications</a:t>
            </a:r>
          </a:p>
          <a:p>
            <a:pPr marL="0" indent="0">
              <a:buNone/>
            </a:pPr>
            <a:endParaRPr lang="en-US" sz="2400" dirty="0"/>
          </a:p>
          <a:p>
            <a:pPr marL="0" indent="0">
              <a:buNone/>
            </a:pPr>
            <a:endParaRPr lang="en-US" sz="2400" dirty="0"/>
          </a:p>
          <a:p>
            <a:r>
              <a:rPr lang="en-US" sz="2400" b="1" dirty="0"/>
              <a:t>Friday 24th September:  </a:t>
            </a:r>
            <a:r>
              <a:rPr lang="en-US" sz="2400" dirty="0"/>
              <a:t>application deadline (5pm)</a:t>
            </a:r>
          </a:p>
          <a:p>
            <a:endParaRPr lang="en-US" sz="2400" dirty="0"/>
          </a:p>
          <a:p>
            <a:endParaRPr lang="en-US" sz="2400" dirty="0"/>
          </a:p>
          <a:p>
            <a:r>
              <a:rPr lang="en-US" sz="2400" b="1" dirty="0"/>
              <a:t>w/c 18th October</a:t>
            </a:r>
            <a:r>
              <a:rPr lang="en-US" sz="2400" dirty="0"/>
              <a:t>: Applicants notified</a:t>
            </a:r>
          </a:p>
          <a:p>
            <a:endParaRPr lang="en-US" sz="2100" dirty="0"/>
          </a:p>
        </p:txBody>
      </p:sp>
    </p:spTree>
    <p:extLst>
      <p:ext uri="{BB962C8B-B14F-4D97-AF65-F5344CB8AC3E}">
        <p14:creationId xmlns:p14="http://schemas.microsoft.com/office/powerpoint/2010/main" val="397516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930" y="0"/>
            <a:ext cx="8399283" cy="1012054"/>
          </a:xfrm>
        </p:spPr>
        <p:txBody>
          <a:bodyPr>
            <a:normAutofit/>
          </a:bodyPr>
          <a:lstStyle/>
          <a:p>
            <a:r>
              <a:rPr lang="en-GB" sz="4000" b="1" dirty="0">
                <a:latin typeface="Arial Rounded MT Bold" panose="020F0704030504030204" pitchFamily="34" charset="0"/>
              </a:rPr>
              <a:t>Key eligibility criteria</a:t>
            </a:r>
          </a:p>
        </p:txBody>
      </p:sp>
      <p:sp>
        <p:nvSpPr>
          <p:cNvPr id="3" name="Content Placeholder 2"/>
          <p:cNvSpPr>
            <a:spLocks noGrp="1"/>
          </p:cNvSpPr>
          <p:nvPr>
            <p:ph idx="1"/>
          </p:nvPr>
        </p:nvSpPr>
        <p:spPr>
          <a:xfrm>
            <a:off x="285158" y="842328"/>
            <a:ext cx="8554826" cy="4525963"/>
          </a:xfrm>
        </p:spPr>
        <p:txBody>
          <a:bodyPr>
            <a:noAutofit/>
          </a:bodyPr>
          <a:lstStyle/>
          <a:p>
            <a:pPr marL="0" indent="0">
              <a:buNone/>
            </a:pPr>
            <a:r>
              <a:rPr lang="en-US" sz="2100" dirty="0"/>
              <a:t>To be eligible your </a:t>
            </a:r>
            <a:r>
              <a:rPr lang="en-US" sz="2100" dirty="0" err="1"/>
              <a:t>organisation</a:t>
            </a:r>
            <a:r>
              <a:rPr lang="en-US" sz="2100" dirty="0"/>
              <a:t> must:</a:t>
            </a:r>
          </a:p>
          <a:p>
            <a:r>
              <a:rPr lang="en-US" sz="2100" dirty="0"/>
              <a:t>Have been established for at least 12 months as of September 2021</a:t>
            </a:r>
          </a:p>
          <a:p>
            <a:r>
              <a:rPr lang="en-US" sz="2100" dirty="0"/>
              <a:t>Demonstrate an income between £10,000-£750,000 as per last accounts.</a:t>
            </a:r>
          </a:p>
          <a:p>
            <a:r>
              <a:rPr lang="en-US" sz="2100" dirty="0"/>
              <a:t>Be based in Liverpool, and operating for the benefit of Liverpool residents</a:t>
            </a:r>
          </a:p>
          <a:p>
            <a:r>
              <a:rPr lang="en-US" sz="2100" dirty="0"/>
              <a:t>Be able to meet one or more priorities as detailed</a:t>
            </a:r>
          </a:p>
          <a:p>
            <a:r>
              <a:rPr lang="en-US" sz="2100" dirty="0"/>
              <a:t>Be a non-profit </a:t>
            </a:r>
            <a:r>
              <a:rPr lang="en-US" sz="2100" dirty="0" err="1"/>
              <a:t>organisation</a:t>
            </a:r>
            <a:r>
              <a:rPr lang="en-US" sz="2100" dirty="0"/>
              <a:t> with a constitution/governing document and clear charitable objectives</a:t>
            </a:r>
          </a:p>
          <a:p>
            <a:r>
              <a:rPr lang="en-US" sz="2100" dirty="0"/>
              <a:t>For Community Interest Companies, have at least three directors</a:t>
            </a:r>
          </a:p>
          <a:p>
            <a:r>
              <a:rPr lang="en-US" sz="2100" dirty="0"/>
              <a:t>Have an </a:t>
            </a:r>
            <a:r>
              <a:rPr lang="en-US" sz="2100" dirty="0" err="1"/>
              <a:t>organisation</a:t>
            </a:r>
            <a:r>
              <a:rPr lang="en-US" sz="2100" dirty="0"/>
              <a:t> bank account with two or more signatories</a:t>
            </a:r>
          </a:p>
          <a:p>
            <a:r>
              <a:rPr lang="en-US" sz="2100" dirty="0"/>
              <a:t>Be able to provide annual accounts or an income and expenditure breakdown for the past 12 months</a:t>
            </a:r>
          </a:p>
          <a:p>
            <a:r>
              <a:rPr lang="en-US" sz="2100" dirty="0"/>
              <a:t>Provide an up- to- date safeguarding policy for the </a:t>
            </a:r>
            <a:r>
              <a:rPr lang="en-US" sz="2100" dirty="0" err="1"/>
              <a:t>organisation</a:t>
            </a:r>
            <a:r>
              <a:rPr lang="en-US" sz="2100" dirty="0"/>
              <a:t>.</a:t>
            </a:r>
          </a:p>
          <a:p>
            <a:pPr marL="0" indent="0">
              <a:buNone/>
            </a:pPr>
            <a:r>
              <a:rPr lang="en-US" sz="2100" b="1" dirty="0"/>
              <a:t>****Please check guidelines for full exclusions list</a:t>
            </a:r>
            <a:endParaRPr lang="en-GB" sz="2100" b="1" dirty="0"/>
          </a:p>
        </p:txBody>
      </p:sp>
    </p:spTree>
    <p:extLst>
      <p:ext uri="{BB962C8B-B14F-4D97-AF65-F5344CB8AC3E}">
        <p14:creationId xmlns:p14="http://schemas.microsoft.com/office/powerpoint/2010/main" val="351658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itle 1"/>
          <p:cNvSpPr>
            <a:spLocks noGrp="1"/>
          </p:cNvSpPr>
          <p:nvPr>
            <p:ph type="title"/>
          </p:nvPr>
        </p:nvSpPr>
        <p:spPr/>
        <p:txBody>
          <a:bodyPr>
            <a:normAutofit/>
          </a:bodyPr>
          <a:lstStyle/>
          <a:p>
            <a:r>
              <a:rPr lang="en-US" sz="3200" b="1" dirty="0">
                <a:ea typeface="ＭＳ Ｐゴシック" pitchFamily="-28" charset="-128"/>
              </a:rPr>
              <a:t>W</a:t>
            </a:r>
            <a:r>
              <a:rPr lang="en-GB" sz="3200" b="1" dirty="0">
                <a:ea typeface="ＭＳ Ｐゴシック" pitchFamily="-28" charset="-128"/>
              </a:rPr>
              <a:t>hat this Presentation </a:t>
            </a:r>
            <a:br>
              <a:rPr lang="en-GB" sz="3200" b="1" dirty="0">
                <a:ea typeface="ＭＳ Ｐゴシック" pitchFamily="-28" charset="-128"/>
              </a:rPr>
            </a:br>
            <a:r>
              <a:rPr lang="en-GB" sz="3200" b="1" dirty="0">
                <a:ea typeface="ＭＳ Ｐゴシック" pitchFamily="-28" charset="-128"/>
              </a:rPr>
              <a:t>will cover</a:t>
            </a:r>
          </a:p>
        </p:txBody>
      </p:sp>
      <p:sp>
        <p:nvSpPr>
          <p:cNvPr id="9221" name="Content Placeholder 2"/>
          <p:cNvSpPr>
            <a:spLocks noGrp="1"/>
          </p:cNvSpPr>
          <p:nvPr>
            <p:ph idx="1"/>
          </p:nvPr>
        </p:nvSpPr>
        <p:spPr/>
        <p:txBody>
          <a:bodyPr/>
          <a:lstStyle/>
          <a:p>
            <a:pPr>
              <a:buNone/>
            </a:pPr>
            <a:endParaRPr lang="en-US" sz="2800" dirty="0">
              <a:ea typeface="ＭＳ Ｐゴシック" pitchFamily="-28" charset="-128"/>
            </a:endParaRPr>
          </a:p>
          <a:p>
            <a:pPr marL="514350" indent="-514350">
              <a:buAutoNum type="arabicPeriod"/>
            </a:pPr>
            <a:r>
              <a:rPr lang="en-GB" sz="2800" dirty="0">
                <a:ea typeface="ＭＳ Ｐゴシック" pitchFamily="-28" charset="-128"/>
              </a:rPr>
              <a:t>Rationale for the Grant Scheme</a:t>
            </a:r>
          </a:p>
          <a:p>
            <a:pPr marL="514350" indent="-514350">
              <a:buAutoNum type="arabicPeriod"/>
            </a:pPr>
            <a:r>
              <a:rPr lang="en-GB" sz="2800" dirty="0">
                <a:ea typeface="ＭＳ Ｐゴシック" pitchFamily="-28" charset="-128"/>
              </a:rPr>
              <a:t>Themes against which applications can be submitted</a:t>
            </a:r>
          </a:p>
          <a:p>
            <a:pPr marL="514350" indent="-514350">
              <a:buAutoNum type="arabicPeriod"/>
            </a:pPr>
            <a:r>
              <a:rPr lang="en-GB" sz="2800" dirty="0">
                <a:ea typeface="ＭＳ Ｐゴシック" pitchFamily="-28" charset="-128"/>
              </a:rPr>
              <a:t>Achievement of Outcomes </a:t>
            </a:r>
          </a:p>
        </p:txBody>
      </p:sp>
    </p:spTree>
    <p:extLst>
      <p:ext uri="{BB962C8B-B14F-4D97-AF65-F5344CB8AC3E}">
        <p14:creationId xmlns:p14="http://schemas.microsoft.com/office/powerpoint/2010/main" val="1932197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8CC6A-5186-4F82-8155-80E0F186DE73}"/>
              </a:ext>
            </a:extLst>
          </p:cNvPr>
          <p:cNvSpPr>
            <a:spLocks noGrp="1"/>
          </p:cNvSpPr>
          <p:nvPr>
            <p:ph type="title"/>
          </p:nvPr>
        </p:nvSpPr>
        <p:spPr>
          <a:xfrm>
            <a:off x="457200" y="0"/>
            <a:ext cx="8229600" cy="1143000"/>
          </a:xfrm>
        </p:spPr>
        <p:txBody>
          <a:bodyPr>
            <a:normAutofit/>
          </a:bodyPr>
          <a:lstStyle/>
          <a:p>
            <a:r>
              <a:rPr lang="en-GB" sz="4000" b="1" dirty="0">
                <a:latin typeface="Arial Rounded MT Bold" panose="020F0704030504030204" pitchFamily="34" charset="0"/>
                <a:cs typeface="Arial Bold" panose="020B0704020202020204" pitchFamily="34" charset="0"/>
              </a:rPr>
              <a:t>Monitoring-what to expect</a:t>
            </a:r>
          </a:p>
        </p:txBody>
      </p:sp>
      <p:sp>
        <p:nvSpPr>
          <p:cNvPr id="3" name="Content Placeholder 2">
            <a:extLst>
              <a:ext uri="{FF2B5EF4-FFF2-40B4-BE49-F238E27FC236}">
                <a16:creationId xmlns:a16="http://schemas.microsoft.com/office/drawing/2014/main" id="{05CCC012-3214-4E35-9D84-9F78CF9AA666}"/>
              </a:ext>
            </a:extLst>
          </p:cNvPr>
          <p:cNvSpPr>
            <a:spLocks noGrp="1"/>
          </p:cNvSpPr>
          <p:nvPr>
            <p:ph idx="1"/>
          </p:nvPr>
        </p:nvSpPr>
        <p:spPr>
          <a:xfrm>
            <a:off x="259492" y="970994"/>
            <a:ext cx="8563232" cy="5412050"/>
          </a:xfrm>
        </p:spPr>
        <p:txBody>
          <a:bodyPr>
            <a:normAutofit fontScale="92500"/>
          </a:bodyPr>
          <a:lstStyle/>
          <a:p>
            <a:pPr marL="0" indent="0">
              <a:buNone/>
            </a:pPr>
            <a:r>
              <a:rPr lang="en-US" sz="2400" dirty="0"/>
              <a:t>Successful applicants will be required to submit monitoring reports quarterly on the 7th working day after the end of the quarter being reported on. The final report is due 15 working days after end of the final grant quarter.</a:t>
            </a:r>
            <a:endParaRPr lang="en-GB" sz="2400" dirty="0"/>
          </a:p>
          <a:p>
            <a:pPr marL="0" indent="0">
              <a:buNone/>
            </a:pPr>
            <a:endParaRPr lang="en-GB" sz="1100" dirty="0"/>
          </a:p>
          <a:p>
            <a:pPr marL="0" indent="0">
              <a:buNone/>
            </a:pPr>
            <a:r>
              <a:rPr lang="en-GB" sz="2400" dirty="0"/>
              <a:t>Key questions we will need answering:</a:t>
            </a:r>
          </a:p>
          <a:p>
            <a:pPr algn="l">
              <a:buFont typeface="Arial" panose="020B0604020202020204" pitchFamily="34" charset="0"/>
              <a:buChar char="•"/>
            </a:pPr>
            <a:r>
              <a:rPr lang="en-US" sz="2400" b="0" i="0" dirty="0">
                <a:solidFill>
                  <a:srgbClr val="414042"/>
                </a:solidFill>
                <a:effectLst/>
                <a:latin typeface="GothamLight"/>
              </a:rPr>
              <a:t>How many people have you worked with to date/by end of project?</a:t>
            </a:r>
          </a:p>
          <a:p>
            <a:pPr algn="l">
              <a:buFont typeface="Arial" panose="020B0604020202020204" pitchFamily="34" charset="0"/>
              <a:buChar char="•"/>
            </a:pPr>
            <a:r>
              <a:rPr lang="en-US" sz="2400" b="0" i="0" dirty="0">
                <a:solidFill>
                  <a:srgbClr val="414042"/>
                </a:solidFill>
                <a:effectLst/>
                <a:latin typeface="GothamLight"/>
              </a:rPr>
              <a:t>Frequency of service user engagement</a:t>
            </a:r>
          </a:p>
          <a:p>
            <a:pPr algn="l">
              <a:buFont typeface="Arial" panose="020B0604020202020204" pitchFamily="34" charset="0"/>
              <a:buChar char="•"/>
            </a:pPr>
            <a:r>
              <a:rPr lang="en-US" sz="2400" b="0" i="0" dirty="0">
                <a:solidFill>
                  <a:srgbClr val="414042"/>
                </a:solidFill>
                <a:effectLst/>
                <a:latin typeface="GothamLight"/>
              </a:rPr>
              <a:t>The total number of people for the reporting period and total to date who report 4 LCC key outcomes and 7 wider impact outcomes </a:t>
            </a:r>
          </a:p>
          <a:p>
            <a:pPr algn="l">
              <a:buFont typeface="Arial" panose="020B0604020202020204" pitchFamily="34" charset="0"/>
              <a:buChar char="•"/>
            </a:pPr>
            <a:r>
              <a:rPr lang="en-US" sz="2400" b="0" i="0" dirty="0">
                <a:solidFill>
                  <a:srgbClr val="414042"/>
                </a:solidFill>
                <a:effectLst/>
                <a:latin typeface="GothamLight"/>
              </a:rPr>
              <a:t>Spend details against budget in application. We may require evidence of spend!</a:t>
            </a:r>
          </a:p>
          <a:p>
            <a:pPr algn="l">
              <a:buFont typeface="Arial" panose="020B0604020202020204" pitchFamily="34" charset="0"/>
              <a:buChar char="•"/>
            </a:pPr>
            <a:r>
              <a:rPr lang="en-US" sz="2400" b="1" dirty="0">
                <a:solidFill>
                  <a:srgbClr val="414042"/>
                </a:solidFill>
                <a:latin typeface="GothamLight"/>
              </a:rPr>
              <a:t>Please contact LCVS for any help needed with monitoring requirements  </a:t>
            </a:r>
          </a:p>
        </p:txBody>
      </p:sp>
    </p:spTree>
    <p:extLst>
      <p:ext uri="{BB962C8B-B14F-4D97-AF65-F5344CB8AC3E}">
        <p14:creationId xmlns:p14="http://schemas.microsoft.com/office/powerpoint/2010/main" val="3925253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064F8-15A2-466A-8C3D-11AB8A768E75}"/>
              </a:ext>
            </a:extLst>
          </p:cNvPr>
          <p:cNvSpPr>
            <a:spLocks noGrp="1"/>
          </p:cNvSpPr>
          <p:nvPr>
            <p:ph type="title"/>
          </p:nvPr>
        </p:nvSpPr>
        <p:spPr/>
        <p:txBody>
          <a:bodyPr/>
          <a:lstStyle/>
          <a:p>
            <a:r>
              <a:rPr lang="en-US" b="1" dirty="0">
                <a:latin typeface="Arial Rounded MT Bold" panose="020F0704030504030204" pitchFamily="34" charset="0"/>
              </a:rPr>
              <a:t>Q &amp; A</a:t>
            </a:r>
            <a:endParaRPr lang="en-GB" b="1" dirty="0">
              <a:latin typeface="Arial Rounded MT Bold" panose="020F0704030504030204" pitchFamily="34" charset="0"/>
            </a:endParaRPr>
          </a:p>
        </p:txBody>
      </p:sp>
      <p:sp>
        <p:nvSpPr>
          <p:cNvPr id="3" name="Content Placeholder 2">
            <a:extLst>
              <a:ext uri="{FF2B5EF4-FFF2-40B4-BE49-F238E27FC236}">
                <a16:creationId xmlns:a16="http://schemas.microsoft.com/office/drawing/2014/main" id="{CC449DC9-42D0-48CD-8829-17FC63151567}"/>
              </a:ext>
            </a:extLst>
          </p:cNvPr>
          <p:cNvSpPr>
            <a:spLocks noGrp="1"/>
          </p:cNvSpPr>
          <p:nvPr>
            <p:ph idx="1"/>
          </p:nvPr>
        </p:nvSpPr>
        <p:spPr/>
        <p:txBody>
          <a:bodyPr/>
          <a:lstStyle/>
          <a:p>
            <a:pPr marL="0" indent="0">
              <a:buNone/>
            </a:pPr>
            <a:r>
              <a:rPr lang="en-US" dirty="0">
                <a:latin typeface="GothamLight"/>
              </a:rPr>
              <a:t>Questions?</a:t>
            </a:r>
          </a:p>
          <a:p>
            <a:pPr marL="0" indent="0">
              <a:buNone/>
            </a:pPr>
            <a:endParaRPr lang="en-US" dirty="0">
              <a:latin typeface="GothamLight"/>
            </a:endParaRPr>
          </a:p>
          <a:p>
            <a:pPr marL="0" indent="0">
              <a:buNone/>
            </a:pPr>
            <a:r>
              <a:rPr lang="en-US" dirty="0">
                <a:latin typeface="GothamLight"/>
              </a:rPr>
              <a:t>Further assistance: </a:t>
            </a:r>
          </a:p>
          <a:p>
            <a:pPr marL="0" indent="0">
              <a:buNone/>
            </a:pPr>
            <a:r>
              <a:rPr lang="en-US" dirty="0">
                <a:latin typeface="GothamLight"/>
              </a:rPr>
              <a:t>E: </a:t>
            </a:r>
            <a:r>
              <a:rPr lang="en-US" dirty="0">
                <a:latin typeface="GothamLight"/>
                <a:hlinkClick r:id="rId2"/>
              </a:rPr>
              <a:t>info@lcvs.org.uk</a:t>
            </a:r>
            <a:endParaRPr lang="en-US" dirty="0">
              <a:latin typeface="GothamLight"/>
            </a:endParaRPr>
          </a:p>
          <a:p>
            <a:pPr marL="0" indent="0">
              <a:buNone/>
            </a:pPr>
            <a:r>
              <a:rPr lang="en-US" dirty="0">
                <a:latin typeface="GothamLight"/>
              </a:rPr>
              <a:t>T: 0151)225 577</a:t>
            </a:r>
          </a:p>
          <a:p>
            <a:pPr marL="0" indent="0">
              <a:buNone/>
            </a:pPr>
            <a:r>
              <a:rPr lang="en-GB" dirty="0">
                <a:latin typeface="GothamLight"/>
                <a:hlinkClick r:id="rId3"/>
              </a:rPr>
              <a:t>Help for Organisations | (lcvs.org.uk)</a:t>
            </a:r>
            <a:endParaRPr lang="en-GB" dirty="0">
              <a:latin typeface="GothamLight"/>
            </a:endParaRPr>
          </a:p>
        </p:txBody>
      </p:sp>
    </p:spTree>
    <p:extLst>
      <p:ext uri="{BB962C8B-B14F-4D97-AF65-F5344CB8AC3E}">
        <p14:creationId xmlns:p14="http://schemas.microsoft.com/office/powerpoint/2010/main" val="1051458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itle 1"/>
          <p:cNvSpPr>
            <a:spLocks noGrp="1"/>
          </p:cNvSpPr>
          <p:nvPr>
            <p:ph type="title"/>
          </p:nvPr>
        </p:nvSpPr>
        <p:spPr/>
        <p:txBody>
          <a:bodyPr>
            <a:normAutofit/>
          </a:bodyPr>
          <a:lstStyle/>
          <a:p>
            <a:r>
              <a:rPr lang="en-US" sz="2800" b="1" dirty="0">
                <a:ea typeface="ＭＳ Ｐゴシック" pitchFamily="-28" charset="-128"/>
              </a:rPr>
              <a:t>G</a:t>
            </a:r>
            <a:r>
              <a:rPr lang="en-GB" sz="2800" b="1" dirty="0" err="1">
                <a:ea typeface="ＭＳ Ｐゴシック" pitchFamily="-28" charset="-128"/>
              </a:rPr>
              <a:t>ood</a:t>
            </a:r>
            <a:r>
              <a:rPr lang="en-GB" sz="2800" b="1" dirty="0">
                <a:ea typeface="ＭＳ Ｐゴシック" pitchFamily="-28" charset="-128"/>
              </a:rPr>
              <a:t> Mental Health</a:t>
            </a:r>
            <a:br>
              <a:rPr lang="en-GB" sz="2800" b="1" dirty="0">
                <a:ea typeface="ＭＳ Ｐゴシック" pitchFamily="-28" charset="-128"/>
              </a:rPr>
            </a:br>
            <a:r>
              <a:rPr lang="en-GB" sz="2800" b="1" dirty="0">
                <a:ea typeface="ＭＳ Ｐゴシック" pitchFamily="-28" charset="-128"/>
              </a:rPr>
              <a:t> is important</a:t>
            </a:r>
          </a:p>
        </p:txBody>
      </p:sp>
      <p:sp>
        <p:nvSpPr>
          <p:cNvPr id="4101" name="Content Placeholder 2"/>
          <p:cNvSpPr>
            <a:spLocks noGrp="1"/>
          </p:cNvSpPr>
          <p:nvPr>
            <p:ph idx="1"/>
          </p:nvPr>
        </p:nvSpPr>
        <p:spPr/>
        <p:txBody>
          <a:bodyPr/>
          <a:lstStyle/>
          <a:p>
            <a:pPr marL="0" indent="0">
              <a:buNone/>
            </a:pPr>
            <a:endParaRPr lang="en-GB" sz="2800" dirty="0">
              <a:ea typeface="ＭＳ Ｐゴシック" pitchFamily="-28" charset="-128"/>
            </a:endParaRPr>
          </a:p>
          <a:p>
            <a:r>
              <a:rPr lang="en-GB" sz="2800" dirty="0">
                <a:ea typeface="ＭＳ Ｐゴシック" pitchFamily="-28" charset="-128"/>
              </a:rPr>
              <a:t>Associated with better physical health</a:t>
            </a:r>
          </a:p>
          <a:p>
            <a:r>
              <a:rPr lang="en-GB" sz="2800" dirty="0">
                <a:ea typeface="ＭＳ Ｐゴシック" pitchFamily="-28" charset="-128"/>
              </a:rPr>
              <a:t>Helps us deal with different life problems</a:t>
            </a:r>
          </a:p>
          <a:p>
            <a:r>
              <a:rPr lang="en-GB" sz="2800" dirty="0">
                <a:ea typeface="ＭＳ Ｐゴシック" pitchFamily="-28" charset="-128"/>
              </a:rPr>
              <a:t>Improves our relationships</a:t>
            </a:r>
          </a:p>
          <a:p>
            <a:r>
              <a:rPr lang="en-GB" sz="2800" dirty="0">
                <a:ea typeface="ＭＳ Ｐゴシック" pitchFamily="-28" charset="-128"/>
              </a:rPr>
              <a:t>Protects from the potential to experience adverse outcomes</a:t>
            </a:r>
          </a:p>
          <a:p>
            <a:pPr marL="0" indent="0">
              <a:buNone/>
            </a:pPr>
            <a:endParaRPr lang="en-GB" sz="2800" dirty="0">
              <a:ea typeface="ＭＳ Ｐゴシック" pitchFamily="-28" charset="-128"/>
            </a:endParaRPr>
          </a:p>
        </p:txBody>
      </p:sp>
    </p:spTree>
    <p:extLst>
      <p:ext uri="{BB962C8B-B14F-4D97-AF65-F5344CB8AC3E}">
        <p14:creationId xmlns:p14="http://schemas.microsoft.com/office/powerpoint/2010/main" val="2495143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itle 1"/>
          <p:cNvSpPr>
            <a:spLocks noGrp="1"/>
          </p:cNvSpPr>
          <p:nvPr>
            <p:ph type="title"/>
          </p:nvPr>
        </p:nvSpPr>
        <p:spPr/>
        <p:txBody>
          <a:bodyPr>
            <a:normAutofit/>
          </a:bodyPr>
          <a:lstStyle/>
          <a:p>
            <a:r>
              <a:rPr lang="en-US" sz="2800" b="1" dirty="0">
                <a:ea typeface="ＭＳ Ｐゴシック" pitchFamily="-28" charset="-128"/>
              </a:rPr>
              <a:t>I</a:t>
            </a:r>
            <a:r>
              <a:rPr lang="en-GB" sz="2800" b="1" dirty="0" err="1">
                <a:ea typeface="ＭＳ Ｐゴシック" pitchFamily="-28" charset="-128"/>
              </a:rPr>
              <a:t>mpact</a:t>
            </a:r>
            <a:r>
              <a:rPr lang="en-GB" sz="2800" b="1" dirty="0">
                <a:ea typeface="ＭＳ Ｐゴシック" pitchFamily="-28" charset="-128"/>
              </a:rPr>
              <a:t> of Covid-19 Pandemic</a:t>
            </a:r>
            <a:br>
              <a:rPr lang="en-GB" sz="2800" b="1" dirty="0">
                <a:ea typeface="ＭＳ Ｐゴシック" pitchFamily="-28" charset="-128"/>
              </a:rPr>
            </a:br>
            <a:r>
              <a:rPr lang="en-GB" sz="2800" b="1" dirty="0">
                <a:ea typeface="ＭＳ Ｐゴシック" pitchFamily="-28" charset="-128"/>
              </a:rPr>
              <a:t> on Mental Health</a:t>
            </a:r>
          </a:p>
        </p:txBody>
      </p:sp>
      <p:sp>
        <p:nvSpPr>
          <p:cNvPr id="4101" name="Content Placeholder 2"/>
          <p:cNvSpPr>
            <a:spLocks noGrp="1"/>
          </p:cNvSpPr>
          <p:nvPr>
            <p:ph idx="1"/>
          </p:nvPr>
        </p:nvSpPr>
        <p:spPr/>
        <p:txBody>
          <a:bodyPr/>
          <a:lstStyle/>
          <a:p>
            <a:r>
              <a:rPr lang="en-US" sz="2800" dirty="0">
                <a:ea typeface="ＭＳ Ｐゴシック" pitchFamily="-28" charset="-128"/>
              </a:rPr>
              <a:t>Kings Fund Report:</a:t>
            </a:r>
          </a:p>
          <a:p>
            <a:endParaRPr lang="en-US" sz="2800" dirty="0">
              <a:ea typeface="ＭＳ Ｐゴシック" pitchFamily="-28" charset="-128"/>
            </a:endParaRPr>
          </a:p>
          <a:p>
            <a:r>
              <a:rPr lang="en-US" sz="2800" dirty="0">
                <a:ea typeface="ＭＳ Ｐゴシック" pitchFamily="-28" charset="-128"/>
              </a:rPr>
              <a:t>3-4% will experience post traumatic stress disorder/or severe depression</a:t>
            </a:r>
          </a:p>
          <a:p>
            <a:r>
              <a:rPr lang="en-US" sz="2800" dirty="0">
                <a:ea typeface="ＭＳ Ｐゴシック" pitchFamily="-28" charset="-128"/>
              </a:rPr>
              <a:t>15-20% anxiety to moderate disorders</a:t>
            </a:r>
          </a:p>
          <a:p>
            <a:r>
              <a:rPr lang="en-US" sz="2800" dirty="0">
                <a:ea typeface="ＭＳ Ｐゴシック" pitchFamily="-28" charset="-128"/>
              </a:rPr>
              <a:t>75% transient stress, worry, fatigue and depleted resilience</a:t>
            </a:r>
            <a:endParaRPr lang="en-GB" sz="2800" dirty="0">
              <a:ea typeface="ＭＳ Ｐゴシック" pitchFamily="-28" charset="-128"/>
            </a:endParaRPr>
          </a:p>
        </p:txBody>
      </p:sp>
    </p:spTree>
    <p:extLst>
      <p:ext uri="{BB962C8B-B14F-4D97-AF65-F5344CB8AC3E}">
        <p14:creationId xmlns:p14="http://schemas.microsoft.com/office/powerpoint/2010/main" val="4162523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itle 1"/>
          <p:cNvSpPr>
            <a:spLocks noGrp="1"/>
          </p:cNvSpPr>
          <p:nvPr>
            <p:ph type="title"/>
          </p:nvPr>
        </p:nvSpPr>
        <p:spPr/>
        <p:txBody>
          <a:bodyPr>
            <a:normAutofit/>
          </a:bodyPr>
          <a:lstStyle/>
          <a:p>
            <a:r>
              <a:rPr lang="en-GB" sz="2800" dirty="0">
                <a:ea typeface="ＭＳ Ｐゴシック" pitchFamily="-28" charset="-128"/>
              </a:rPr>
              <a:t> </a:t>
            </a:r>
            <a:r>
              <a:rPr lang="en-GB" sz="2800" b="1" dirty="0">
                <a:ea typeface="ＭＳ Ｐゴシック" pitchFamily="-28" charset="-128"/>
              </a:rPr>
              <a:t>7 Thematic Workstreams</a:t>
            </a:r>
          </a:p>
        </p:txBody>
      </p:sp>
      <p:sp>
        <p:nvSpPr>
          <p:cNvPr id="12293" name="Content Placeholder 2"/>
          <p:cNvSpPr>
            <a:spLocks noGrp="1"/>
          </p:cNvSpPr>
          <p:nvPr>
            <p:ph idx="1"/>
          </p:nvPr>
        </p:nvSpPr>
        <p:spPr/>
        <p:txBody>
          <a:bodyPr/>
          <a:lstStyle/>
          <a:p>
            <a:pPr marL="514350" indent="-514350">
              <a:buAutoNum type="arabicPeriod"/>
            </a:pPr>
            <a:r>
              <a:rPr lang="en-US" sz="2800" dirty="0">
                <a:ea typeface="ＭＳ Ｐゴシック" pitchFamily="-28" charset="-128"/>
              </a:rPr>
              <a:t>Perinatal Support</a:t>
            </a:r>
          </a:p>
          <a:p>
            <a:pPr marL="514350" indent="-514350">
              <a:buAutoNum type="arabicPeriod"/>
            </a:pPr>
            <a:r>
              <a:rPr lang="en-US" sz="2800" dirty="0">
                <a:ea typeface="ＭＳ Ｐゴシック" pitchFamily="-28" charset="-128"/>
              </a:rPr>
              <a:t>Early Years</a:t>
            </a:r>
          </a:p>
          <a:p>
            <a:pPr marL="514350" indent="-514350">
              <a:buAutoNum type="arabicPeriod"/>
            </a:pPr>
            <a:r>
              <a:rPr lang="en-US" sz="2800" dirty="0">
                <a:ea typeface="ＭＳ Ｐゴシック" pitchFamily="-28" charset="-128"/>
              </a:rPr>
              <a:t>Schools</a:t>
            </a:r>
          </a:p>
          <a:p>
            <a:pPr marL="514350" indent="-514350">
              <a:buAutoNum type="arabicPeriod"/>
            </a:pPr>
            <a:r>
              <a:rPr lang="en-US" sz="2800" dirty="0">
                <a:ea typeface="ＭＳ Ｐゴシック" pitchFamily="-28" charset="-128"/>
              </a:rPr>
              <a:t>Community based model of prevention</a:t>
            </a:r>
          </a:p>
          <a:p>
            <a:pPr marL="514350" indent="-514350">
              <a:buAutoNum type="arabicPeriod"/>
            </a:pPr>
            <a:r>
              <a:rPr lang="en-US" sz="2800" b="1" dirty="0">
                <a:ea typeface="ＭＳ Ｐゴシック" pitchFamily="-28" charset="-128"/>
              </a:rPr>
              <a:t>VCF Grants </a:t>
            </a:r>
            <a:r>
              <a:rPr lang="en-US" sz="2800" b="1" dirty="0" err="1">
                <a:ea typeface="ＭＳ Ｐゴシック" pitchFamily="-28" charset="-128"/>
              </a:rPr>
              <a:t>Programme</a:t>
            </a:r>
            <a:endParaRPr lang="en-US" sz="2800" b="1" dirty="0">
              <a:ea typeface="ＭＳ Ｐゴシック" pitchFamily="-28" charset="-128"/>
            </a:endParaRPr>
          </a:p>
          <a:p>
            <a:pPr marL="514350" indent="-514350">
              <a:buAutoNum type="arabicPeriod"/>
            </a:pPr>
            <a:r>
              <a:rPr lang="en-US" sz="2800" dirty="0">
                <a:ea typeface="ＭＳ Ｐゴシック" pitchFamily="-28" charset="-128"/>
              </a:rPr>
              <a:t>Vulnerable Families</a:t>
            </a:r>
          </a:p>
          <a:p>
            <a:pPr marL="514350" indent="-514350">
              <a:buAutoNum type="arabicPeriod"/>
            </a:pPr>
            <a:r>
              <a:rPr lang="en-US" sz="2800" dirty="0">
                <a:ea typeface="ＭＳ Ｐゴシック" pitchFamily="-28" charset="-128"/>
              </a:rPr>
              <a:t>Domestic Abuse</a:t>
            </a:r>
            <a:endParaRPr lang="en-GB" sz="2800" dirty="0">
              <a:ea typeface="ＭＳ Ｐゴシック" pitchFamily="-28" charset="-128"/>
            </a:endParaRPr>
          </a:p>
        </p:txBody>
      </p:sp>
    </p:spTree>
    <p:extLst>
      <p:ext uri="{BB962C8B-B14F-4D97-AF65-F5344CB8AC3E}">
        <p14:creationId xmlns:p14="http://schemas.microsoft.com/office/powerpoint/2010/main" val="345991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itle 1"/>
          <p:cNvSpPr>
            <a:spLocks noGrp="1"/>
          </p:cNvSpPr>
          <p:nvPr>
            <p:ph type="title"/>
          </p:nvPr>
        </p:nvSpPr>
        <p:spPr/>
        <p:txBody>
          <a:bodyPr>
            <a:normAutofit fontScale="90000"/>
          </a:bodyPr>
          <a:lstStyle/>
          <a:p>
            <a:br>
              <a:rPr lang="en-US" sz="3600" dirty="0">
                <a:ea typeface="ＭＳ Ｐゴシック" pitchFamily="-28" charset="-128"/>
              </a:rPr>
            </a:br>
            <a:r>
              <a:rPr lang="en-US" sz="3600" b="1" dirty="0">
                <a:ea typeface="ＭＳ Ｐゴシック" pitchFamily="-28" charset="-128"/>
              </a:rPr>
              <a:t>R</a:t>
            </a:r>
            <a:r>
              <a:rPr lang="en-GB" sz="3600" b="1" dirty="0" err="1">
                <a:ea typeface="ＭＳ Ｐゴシック" pitchFamily="-28" charset="-128"/>
              </a:rPr>
              <a:t>isk</a:t>
            </a:r>
            <a:r>
              <a:rPr lang="en-GB" sz="3600" b="1" dirty="0">
                <a:ea typeface="ＭＳ Ｐゴシック" pitchFamily="-28" charset="-128"/>
              </a:rPr>
              <a:t> Factors </a:t>
            </a:r>
            <a:br>
              <a:rPr lang="en-GB" sz="3600" b="1" dirty="0">
                <a:ea typeface="ＭＳ Ｐゴシック" pitchFamily="-28" charset="-128"/>
              </a:rPr>
            </a:br>
            <a:r>
              <a:rPr lang="en-GB" sz="3600" b="1" dirty="0">
                <a:ea typeface="ＭＳ Ｐゴシック" pitchFamily="-28" charset="-128"/>
              </a:rPr>
              <a:t>for Mental Health</a:t>
            </a:r>
            <a:br>
              <a:rPr lang="en-GB" sz="3600" dirty="0">
                <a:ea typeface="ＭＳ Ｐゴシック" pitchFamily="-28" charset="-128"/>
              </a:rPr>
            </a:br>
            <a:endParaRPr lang="en-GB" sz="3600" dirty="0">
              <a:ea typeface="ＭＳ Ｐゴシック" pitchFamily="-28" charset="-128"/>
            </a:endParaRPr>
          </a:p>
        </p:txBody>
      </p:sp>
      <p:sp>
        <p:nvSpPr>
          <p:cNvPr id="13317" name="Content Placeholder 2"/>
          <p:cNvSpPr>
            <a:spLocks noGrp="1"/>
          </p:cNvSpPr>
          <p:nvPr>
            <p:ph idx="1"/>
          </p:nvPr>
        </p:nvSpPr>
        <p:spPr/>
        <p:txBody>
          <a:bodyPr>
            <a:normAutofit fontScale="92500" lnSpcReduction="10000"/>
          </a:bodyPr>
          <a:lstStyle/>
          <a:p>
            <a:r>
              <a:rPr lang="en-US" sz="2800" dirty="0">
                <a:ea typeface="ＭＳ Ｐゴシック" pitchFamily="-28" charset="-128"/>
              </a:rPr>
              <a:t>Loneliness </a:t>
            </a:r>
            <a:r>
              <a:rPr lang="en-US" sz="2800">
                <a:ea typeface="ＭＳ Ｐゴシック" pitchFamily="-28" charset="-128"/>
              </a:rPr>
              <a:t>and isolation </a:t>
            </a:r>
            <a:endParaRPr lang="en-US" sz="2800" dirty="0">
              <a:ea typeface="ＭＳ Ｐゴシック" pitchFamily="-28" charset="-128"/>
            </a:endParaRPr>
          </a:p>
          <a:p>
            <a:r>
              <a:rPr lang="en-US" sz="2800" dirty="0">
                <a:ea typeface="ＭＳ Ｐゴシック" pitchFamily="-28" charset="-128"/>
              </a:rPr>
              <a:t>Unemployment</a:t>
            </a:r>
          </a:p>
          <a:p>
            <a:r>
              <a:rPr lang="en-US" sz="2800" dirty="0">
                <a:ea typeface="ＭＳ Ｐゴシック" pitchFamily="-28" charset="-128"/>
              </a:rPr>
              <a:t>Poverty</a:t>
            </a:r>
          </a:p>
          <a:p>
            <a:r>
              <a:rPr lang="en-US" sz="2800" dirty="0">
                <a:ea typeface="ＭＳ Ｐゴシック" pitchFamily="-28" charset="-128"/>
              </a:rPr>
              <a:t>Financial insecurity/debt</a:t>
            </a:r>
          </a:p>
          <a:p>
            <a:r>
              <a:rPr lang="en-US" sz="2800" dirty="0">
                <a:ea typeface="ＭＳ Ｐゴシック" pitchFamily="-28" charset="-128"/>
              </a:rPr>
              <a:t>Working conditions</a:t>
            </a:r>
          </a:p>
          <a:p>
            <a:r>
              <a:rPr lang="en-US" sz="2800" dirty="0">
                <a:ea typeface="ＭＳ Ｐゴシック" pitchFamily="-28" charset="-128"/>
              </a:rPr>
              <a:t>Discrimination</a:t>
            </a:r>
          </a:p>
          <a:p>
            <a:r>
              <a:rPr lang="en-US" sz="2800" dirty="0">
                <a:ea typeface="ＭＳ Ｐゴシック" pitchFamily="-28" charset="-128"/>
              </a:rPr>
              <a:t>Loss of education</a:t>
            </a:r>
          </a:p>
          <a:p>
            <a:r>
              <a:rPr lang="en-US" sz="2800" dirty="0">
                <a:ea typeface="ＭＳ Ｐゴシック" pitchFamily="-28" charset="-128"/>
              </a:rPr>
              <a:t>Complicated grief</a:t>
            </a:r>
          </a:p>
          <a:p>
            <a:r>
              <a:rPr lang="en-US" sz="2800" dirty="0">
                <a:ea typeface="ＭＳ Ｐゴシック" pitchFamily="-28" charset="-128"/>
              </a:rPr>
              <a:t>Housing insecurity/homelessness</a:t>
            </a:r>
          </a:p>
          <a:p>
            <a:r>
              <a:rPr lang="en-US" sz="2800" dirty="0">
                <a:ea typeface="ＭＳ Ｐゴシック" pitchFamily="-28" charset="-128"/>
              </a:rPr>
              <a:t>Substance misuse</a:t>
            </a:r>
          </a:p>
          <a:p>
            <a:endParaRPr lang="en-GB" sz="2800" dirty="0">
              <a:ea typeface="ＭＳ Ｐゴシック" pitchFamily="-28" charset="-128"/>
            </a:endParaRPr>
          </a:p>
        </p:txBody>
      </p:sp>
    </p:spTree>
    <p:extLst>
      <p:ext uri="{BB962C8B-B14F-4D97-AF65-F5344CB8AC3E}">
        <p14:creationId xmlns:p14="http://schemas.microsoft.com/office/powerpoint/2010/main" val="1821665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Title 1"/>
          <p:cNvSpPr>
            <a:spLocks noGrp="1"/>
          </p:cNvSpPr>
          <p:nvPr>
            <p:ph type="title"/>
          </p:nvPr>
        </p:nvSpPr>
        <p:spPr/>
        <p:txBody>
          <a:bodyPr>
            <a:normAutofit/>
          </a:bodyPr>
          <a:lstStyle/>
          <a:p>
            <a:r>
              <a:rPr lang="en-US" sz="3200" b="1" dirty="0">
                <a:ea typeface="ＭＳ Ｐゴシック" pitchFamily="-28" charset="-128"/>
              </a:rPr>
              <a:t>A</a:t>
            </a:r>
            <a:r>
              <a:rPr lang="en-GB" sz="3200" b="1" dirty="0">
                <a:ea typeface="ＭＳ Ｐゴシック" pitchFamily="-28" charset="-128"/>
              </a:rPr>
              <a:t>t Risk</a:t>
            </a:r>
            <a:br>
              <a:rPr lang="en-GB" sz="3200" b="1" dirty="0">
                <a:ea typeface="ＭＳ Ｐゴシック" pitchFamily="-28" charset="-128"/>
              </a:rPr>
            </a:br>
            <a:r>
              <a:rPr lang="en-GB" sz="3200" b="1" dirty="0">
                <a:ea typeface="ＭＳ Ｐゴシック" pitchFamily="-28" charset="-128"/>
              </a:rPr>
              <a:t> and Vulnerable Groups</a:t>
            </a:r>
          </a:p>
        </p:txBody>
      </p:sp>
      <p:sp>
        <p:nvSpPr>
          <p:cNvPr id="14341" name="Content Placeholder 2"/>
          <p:cNvSpPr>
            <a:spLocks noGrp="1"/>
          </p:cNvSpPr>
          <p:nvPr>
            <p:ph idx="1"/>
          </p:nvPr>
        </p:nvSpPr>
        <p:spPr/>
        <p:txBody>
          <a:bodyPr>
            <a:normAutofit fontScale="85000" lnSpcReduction="20000"/>
          </a:bodyPr>
          <a:lstStyle/>
          <a:p>
            <a:pPr>
              <a:lnSpc>
                <a:spcPct val="107000"/>
              </a:lnSpc>
              <a:spcAft>
                <a:spcPts val="800"/>
              </a:spcAft>
            </a:pPr>
            <a:r>
              <a:rPr lang="en-GB" sz="2200" dirty="0">
                <a:latin typeface="Arial" panose="020B0604020202020204" pitchFamily="34" charset="0"/>
                <a:ea typeface="Calibri" panose="020F0502020204030204" pitchFamily="34" charset="0"/>
                <a:cs typeface="Times New Roman" panose="02020603050405020304" pitchFamily="18" charset="0"/>
              </a:rPr>
              <a:t>Children and young people with particular characteristics</a:t>
            </a:r>
            <a:endParaRPr lang="en-GB" sz="2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200" dirty="0">
                <a:latin typeface="Arial" panose="020B0604020202020204" pitchFamily="34" charset="0"/>
                <a:ea typeface="Calibri" panose="020F0502020204030204" pitchFamily="34" charset="0"/>
                <a:cs typeface="Times New Roman" panose="02020603050405020304" pitchFamily="18" charset="0"/>
              </a:rPr>
              <a:t>Young adults (18-34 years)</a:t>
            </a:r>
            <a:endParaRPr lang="en-GB" sz="2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200" dirty="0">
                <a:latin typeface="Arial" panose="020B0604020202020204" pitchFamily="34" charset="0"/>
                <a:ea typeface="Calibri" panose="020F0502020204030204" pitchFamily="34" charset="0"/>
                <a:cs typeface="Times New Roman" panose="02020603050405020304" pitchFamily="18" charset="0"/>
              </a:rPr>
              <a:t>Women, especially lone mothers</a:t>
            </a:r>
            <a:endParaRPr lang="en-GB" sz="2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200" dirty="0">
                <a:latin typeface="Arial" panose="020B0604020202020204" pitchFamily="34" charset="0"/>
                <a:ea typeface="Calibri" panose="020F0502020204030204" pitchFamily="34" charset="0"/>
                <a:cs typeface="Times New Roman" panose="02020603050405020304" pitchFamily="18" charset="0"/>
              </a:rPr>
              <a:t>Women experiencing abuse/domestic violence</a:t>
            </a:r>
            <a:endParaRPr lang="en-GB" sz="2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200" dirty="0">
                <a:latin typeface="Arial" panose="020B0604020202020204" pitchFamily="34" charset="0"/>
                <a:ea typeface="Calibri" panose="020F0502020204030204" pitchFamily="34" charset="0"/>
                <a:cs typeface="Times New Roman" panose="02020603050405020304" pitchFamily="18" charset="0"/>
              </a:rPr>
              <a:t>Adults living alone</a:t>
            </a:r>
            <a:endParaRPr lang="en-GB" sz="2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200" dirty="0">
                <a:latin typeface="Arial" panose="020B0604020202020204" pitchFamily="34" charset="0"/>
                <a:ea typeface="Calibri" panose="020F0502020204030204" pitchFamily="34" charset="0"/>
                <a:cs typeface="Times New Roman" panose="02020603050405020304" pitchFamily="18" charset="0"/>
              </a:rPr>
              <a:t>Adults with pre-existing mental health conditions</a:t>
            </a:r>
            <a:endParaRPr lang="en-GB" sz="2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200" dirty="0">
                <a:latin typeface="Arial" panose="020B0604020202020204" pitchFamily="34" charset="0"/>
                <a:ea typeface="Calibri" panose="020F0502020204030204" pitchFamily="34" charset="0"/>
                <a:cs typeface="Times New Roman" panose="02020603050405020304" pitchFamily="18" charset="0"/>
              </a:rPr>
              <a:t>Adults with caring responsibilities</a:t>
            </a:r>
          </a:p>
          <a:p>
            <a:pPr>
              <a:lnSpc>
                <a:spcPct val="107000"/>
              </a:lnSpc>
              <a:spcAft>
                <a:spcPts val="800"/>
              </a:spcAft>
            </a:pPr>
            <a:r>
              <a:rPr lang="en-GB" sz="2400" dirty="0">
                <a:latin typeface="Arial" panose="020B0604020202020204" pitchFamily="34" charset="0"/>
                <a:ea typeface="Calibri" panose="020F0502020204030204" pitchFamily="34" charset="0"/>
                <a:cs typeface="Times New Roman" panose="02020603050405020304" pitchFamily="18" charset="0"/>
              </a:rPr>
              <a:t>Adults with low income</a:t>
            </a:r>
          </a:p>
          <a:p>
            <a:pPr>
              <a:lnSpc>
                <a:spcPct val="107000"/>
              </a:lnSpc>
              <a:spcAft>
                <a:spcPts val="800"/>
              </a:spcAft>
            </a:pPr>
            <a:r>
              <a:rPr lang="en-GB" sz="2400" dirty="0">
                <a:latin typeface="Arial" panose="020B0604020202020204" pitchFamily="34" charset="0"/>
                <a:ea typeface="Calibri" panose="020F0502020204030204" pitchFamily="34" charset="0"/>
                <a:cs typeface="Times New Roman" panose="02020603050405020304" pitchFamily="18" charset="0"/>
              </a:rPr>
              <a:t>Adults who have experienced loss of income since the onset of the pandemic</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400" dirty="0">
                <a:latin typeface="Arial" panose="020B0604020202020204" pitchFamily="34" charset="0"/>
                <a:ea typeface="Calibri" panose="020F0502020204030204" pitchFamily="34" charset="0"/>
                <a:cs typeface="Times New Roman" panose="02020603050405020304" pitchFamily="18" charset="0"/>
              </a:rPr>
              <a:t>Adults working in small businesses or self-employed</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2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200" dirty="0">
              <a:latin typeface="Calibri" panose="020F0502020204030204" pitchFamily="34" charset="0"/>
              <a:ea typeface="Calibri" panose="020F0502020204030204" pitchFamily="34" charset="0"/>
              <a:cs typeface="Times New Roman" panose="02020603050405020304" pitchFamily="18" charset="0"/>
            </a:endParaRPr>
          </a:p>
          <a:p>
            <a:pPr>
              <a:buNone/>
            </a:pPr>
            <a:endParaRPr lang="en-GB" sz="2800" dirty="0">
              <a:ea typeface="ＭＳ Ｐゴシック" pitchFamily="-28" charset="-128"/>
            </a:endParaRPr>
          </a:p>
        </p:txBody>
      </p:sp>
    </p:spTree>
    <p:extLst>
      <p:ext uri="{BB962C8B-B14F-4D97-AF65-F5344CB8AC3E}">
        <p14:creationId xmlns:p14="http://schemas.microsoft.com/office/powerpoint/2010/main" val="2640638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itle 1"/>
          <p:cNvSpPr>
            <a:spLocks noGrp="1"/>
          </p:cNvSpPr>
          <p:nvPr>
            <p:ph type="title"/>
          </p:nvPr>
        </p:nvSpPr>
        <p:spPr/>
        <p:txBody>
          <a:bodyPr>
            <a:normAutofit fontScale="90000"/>
          </a:bodyPr>
          <a:lstStyle/>
          <a:p>
            <a:r>
              <a:rPr lang="en-US" sz="3600" b="1" dirty="0">
                <a:ea typeface="ＭＳ Ｐゴシック" pitchFamily="-28" charset="-128"/>
              </a:rPr>
              <a:t>A</a:t>
            </a:r>
            <a:r>
              <a:rPr lang="en-GB" sz="3600" b="1" dirty="0">
                <a:ea typeface="ＭＳ Ｐゴシック" pitchFamily="-28" charset="-128"/>
              </a:rPr>
              <a:t>t Risk</a:t>
            </a:r>
            <a:br>
              <a:rPr lang="en-GB" sz="3600" b="1" dirty="0">
                <a:ea typeface="ＭＳ Ｐゴシック" pitchFamily="-28" charset="-128"/>
              </a:rPr>
            </a:br>
            <a:r>
              <a:rPr lang="en-GB" sz="3600" b="1" dirty="0">
                <a:ea typeface="ＭＳ Ｐゴシック" pitchFamily="-28" charset="-128"/>
              </a:rPr>
              <a:t>and Vulnerable Groups  (</a:t>
            </a:r>
            <a:r>
              <a:rPr lang="en-GB" sz="3600" b="1" dirty="0" err="1">
                <a:ea typeface="ＭＳ Ｐゴシック" pitchFamily="-28" charset="-128"/>
              </a:rPr>
              <a:t>Cont</a:t>
            </a:r>
            <a:r>
              <a:rPr lang="en-GB" sz="3600" b="1" dirty="0">
                <a:ea typeface="ＭＳ Ｐゴシック" pitchFamily="-28" charset="-128"/>
              </a:rPr>
              <a:t>)</a:t>
            </a:r>
          </a:p>
        </p:txBody>
      </p:sp>
      <p:sp>
        <p:nvSpPr>
          <p:cNvPr id="16389" name="Content Placeholder 2"/>
          <p:cNvSpPr>
            <a:spLocks noGrp="1"/>
          </p:cNvSpPr>
          <p:nvPr>
            <p:ph idx="1"/>
          </p:nvPr>
        </p:nvSpPr>
        <p:spPr/>
        <p:txBody>
          <a:bodyPr/>
          <a:lstStyle/>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Front line health and social care professionals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Adults with long term physical health conditions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Older adults recommended to shield or with multi-morbidities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Arial" panose="020B0604020202020204" pitchFamily="34" charset="0"/>
                <a:ea typeface="Calibri" panose="020F0502020204030204" pitchFamily="34" charset="0"/>
                <a:cs typeface="Times New Roman" panose="02020603050405020304" pitchFamily="18" charset="0"/>
              </a:rPr>
              <a:t>Children and men from certain minority ethnic backgrounds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r>
              <a:rPr lang="en-GB" sz="2800" dirty="0">
                <a:latin typeface="Arial" panose="020B0604020202020204" pitchFamily="34" charset="0"/>
                <a:ea typeface="Calibri" panose="020F0502020204030204" pitchFamily="34" charset="0"/>
              </a:rPr>
              <a:t>Adults with COVID-19 symptoms</a:t>
            </a:r>
            <a:endParaRPr lang="en-GB" sz="2800" dirty="0">
              <a:ea typeface="ＭＳ Ｐゴシック" pitchFamily="-28" charset="-128"/>
            </a:endParaRPr>
          </a:p>
        </p:txBody>
      </p:sp>
    </p:spTree>
    <p:extLst>
      <p:ext uri="{BB962C8B-B14F-4D97-AF65-F5344CB8AC3E}">
        <p14:creationId xmlns:p14="http://schemas.microsoft.com/office/powerpoint/2010/main" val="4141503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descr="One City PP build intfin.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6067425"/>
            <a:ext cx="14208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Title 1"/>
          <p:cNvSpPr>
            <a:spLocks noGrp="1"/>
          </p:cNvSpPr>
          <p:nvPr>
            <p:ph type="title"/>
          </p:nvPr>
        </p:nvSpPr>
        <p:spPr/>
        <p:txBody>
          <a:bodyPr>
            <a:normAutofit fontScale="90000"/>
          </a:bodyPr>
          <a:lstStyle/>
          <a:p>
            <a:r>
              <a:rPr lang="en-US" sz="3600" b="1" dirty="0">
                <a:ea typeface="ＭＳ Ｐゴシック" pitchFamily="-28" charset="-128"/>
              </a:rPr>
              <a:t>Evidence based</a:t>
            </a:r>
            <a:br>
              <a:rPr lang="en-US" sz="3600" b="1" dirty="0">
                <a:ea typeface="ＭＳ Ｐゴシック" pitchFamily="-28" charset="-128"/>
              </a:rPr>
            </a:br>
            <a:r>
              <a:rPr lang="en-US" sz="3600" b="1" dirty="0">
                <a:ea typeface="ＭＳ Ｐゴシック" pitchFamily="-28" charset="-128"/>
              </a:rPr>
              <a:t> interventions</a:t>
            </a:r>
            <a:endParaRPr lang="en-GB" sz="3600" b="1" dirty="0">
              <a:ea typeface="ＭＳ Ｐゴシック" pitchFamily="-28" charset="-128"/>
            </a:endParaRPr>
          </a:p>
        </p:txBody>
      </p:sp>
      <p:sp>
        <p:nvSpPr>
          <p:cNvPr id="17413" name="Content Placeholder 2"/>
          <p:cNvSpPr>
            <a:spLocks noGrp="1"/>
          </p:cNvSpPr>
          <p:nvPr>
            <p:ph idx="1"/>
          </p:nvPr>
        </p:nvSpPr>
        <p:spPr/>
        <p:txBody>
          <a:bodyPr>
            <a:normAutofit/>
          </a:bodyPr>
          <a:lstStyle/>
          <a:p>
            <a:pPr>
              <a:lnSpc>
                <a:spcPct val="107000"/>
              </a:lnSpc>
              <a:spcAft>
                <a:spcPts val="800"/>
              </a:spcAft>
            </a:pPr>
            <a:r>
              <a:rPr lang="en-GB" sz="2000" dirty="0">
                <a:latin typeface="Arial" panose="020B0604020202020204" pitchFamily="34" charset="0"/>
                <a:ea typeface="Calibri" panose="020F0502020204030204" pitchFamily="34" charset="0"/>
                <a:cs typeface="Times New Roman" panose="02020603050405020304" pitchFamily="18" charset="0"/>
              </a:rPr>
              <a:t>Pre and post-natal support</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Arial" panose="020B0604020202020204" pitchFamily="34" charset="0"/>
                <a:ea typeface="Calibri" panose="020F0502020204030204" pitchFamily="34" charset="0"/>
                <a:cs typeface="Times New Roman" panose="02020603050405020304" pitchFamily="18" charset="0"/>
              </a:rPr>
              <a:t>Parenting programmes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Arial" panose="020B0604020202020204" pitchFamily="34" charset="0"/>
                <a:ea typeface="Calibri" panose="020F0502020204030204" pitchFamily="34" charset="0"/>
                <a:cs typeface="Times New Roman" panose="02020603050405020304" pitchFamily="18" charset="0"/>
              </a:rPr>
              <a:t>Social and emotional learning programmes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Arial" panose="020B0604020202020204" pitchFamily="34" charset="0"/>
                <a:ea typeface="Calibri" panose="020F0502020204030204" pitchFamily="34" charset="0"/>
                <a:cs typeface="Times New Roman" panose="02020603050405020304" pitchFamily="18" charset="0"/>
              </a:rPr>
              <a:t>Bullying prevention in educational settings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Arial" panose="020B0604020202020204" pitchFamily="34" charset="0"/>
                <a:ea typeface="Calibri" panose="020F0502020204030204" pitchFamily="34" charset="0"/>
                <a:cs typeface="Times New Roman" panose="02020603050405020304" pitchFamily="18" charset="0"/>
              </a:rPr>
              <a:t>Whole school or college approaches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Arial" panose="020B0604020202020204" pitchFamily="34" charset="0"/>
                <a:ea typeface="Calibri" panose="020F0502020204030204" pitchFamily="34" charset="0"/>
                <a:cs typeface="Times New Roman" panose="02020603050405020304" pitchFamily="18" charset="0"/>
              </a:rPr>
              <a:t>Mental health promotion in youth outside of educational settings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Arial" panose="020B0604020202020204" pitchFamily="34" charset="0"/>
                <a:ea typeface="Calibri" panose="020F0502020204030204" pitchFamily="34" charset="0"/>
                <a:cs typeface="Times New Roman" panose="02020603050405020304" pitchFamily="18" charset="0"/>
              </a:rPr>
              <a:t>Addressing financial insecurity and debt</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400" b="1" dirty="0">
              <a:ea typeface="ＭＳ Ｐゴシック" pitchFamily="-28" charset="-128"/>
            </a:endParaRPr>
          </a:p>
        </p:txBody>
      </p:sp>
    </p:spTree>
    <p:extLst>
      <p:ext uri="{BB962C8B-B14F-4D97-AF65-F5344CB8AC3E}">
        <p14:creationId xmlns:p14="http://schemas.microsoft.com/office/powerpoint/2010/main" val="700139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2E56E784FD1C04A9CDFB0B0149F7F4B" ma:contentTypeVersion="9" ma:contentTypeDescription="Create a new document." ma:contentTypeScope="" ma:versionID="b715dca282c1e1a2c75fb380894d7e92">
  <xsd:schema xmlns:xsd="http://www.w3.org/2001/XMLSchema" xmlns:xs="http://www.w3.org/2001/XMLSchema" xmlns:p="http://schemas.microsoft.com/office/2006/metadata/properties" xmlns:ns3="420ec5e3-6c5b-49e2-a3be-a958e49ed38b" xmlns:ns4="995d662d-2184-4b8c-b5fc-eafea4fc5609" targetNamespace="http://schemas.microsoft.com/office/2006/metadata/properties" ma:root="true" ma:fieldsID="99df03e0802d20e3326cf436ab3840eb" ns3:_="" ns4:_="">
    <xsd:import namespace="420ec5e3-6c5b-49e2-a3be-a958e49ed38b"/>
    <xsd:import namespace="995d662d-2184-4b8c-b5fc-eafea4fc560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0ec5e3-6c5b-49e2-a3be-a958e49ed3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95d662d-2184-4b8c-b5fc-eafea4fc56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DC3E40-6B04-4262-BC4E-33E031013794}">
  <ds:schemaRefs>
    <ds:schemaRef ds:uri="http://schemas.microsoft.com/sharepoint/v3/contenttype/forms"/>
  </ds:schemaRefs>
</ds:datastoreItem>
</file>

<file path=customXml/itemProps2.xml><?xml version="1.0" encoding="utf-8"?>
<ds:datastoreItem xmlns:ds="http://schemas.openxmlformats.org/officeDocument/2006/customXml" ds:itemID="{E8F566B2-FE9B-403C-B2BF-96CAB1D56EFE}">
  <ds:schemaRefs>
    <ds:schemaRef ds:uri="http://schemas.microsoft.com/office/2006/documentManagement/types"/>
    <ds:schemaRef ds:uri="http://schemas.microsoft.com/office/2006/metadata/properties"/>
    <ds:schemaRef ds:uri="http://schemas.openxmlformats.org/package/2006/metadata/core-properties"/>
    <ds:schemaRef ds:uri="http://purl.org/dc/elements/1.1/"/>
    <ds:schemaRef ds:uri="420ec5e3-6c5b-49e2-a3be-a958e49ed38b"/>
    <ds:schemaRef ds:uri="http://schemas.microsoft.com/office/infopath/2007/PartnerControls"/>
    <ds:schemaRef ds:uri="http://purl.org/dc/dcmitype/"/>
    <ds:schemaRef ds:uri="995d662d-2184-4b8c-b5fc-eafea4fc5609"/>
    <ds:schemaRef ds:uri="http://www.w3.org/XML/1998/namespace"/>
    <ds:schemaRef ds:uri="http://purl.org/dc/terms/"/>
  </ds:schemaRefs>
</ds:datastoreItem>
</file>

<file path=customXml/itemProps3.xml><?xml version="1.0" encoding="utf-8"?>
<ds:datastoreItem xmlns:ds="http://schemas.openxmlformats.org/officeDocument/2006/customXml" ds:itemID="{65256329-88EC-4093-A423-44B1D966B7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0ec5e3-6c5b-49e2-a3be-a958e49ed38b"/>
    <ds:schemaRef ds:uri="995d662d-2184-4b8c-b5fc-eafea4fc56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1391</TotalTime>
  <Words>1061</Words>
  <Application>Microsoft Office PowerPoint</Application>
  <PresentationFormat>On-screen Show (4:3)</PresentationFormat>
  <Paragraphs>170</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What this Presentation  will cover</vt:lpstr>
      <vt:lpstr>Good Mental Health  is important</vt:lpstr>
      <vt:lpstr>Impact of Covid-19 Pandemic  on Mental Health</vt:lpstr>
      <vt:lpstr> 7 Thematic Workstreams</vt:lpstr>
      <vt:lpstr> Risk Factors  for Mental Health </vt:lpstr>
      <vt:lpstr>At Risk  and Vulnerable Groups</vt:lpstr>
      <vt:lpstr>At Risk and Vulnerable Groups  (Cont)</vt:lpstr>
      <vt:lpstr>Evidence based  interventions</vt:lpstr>
      <vt:lpstr>Evidence based  Interventions (Cont)</vt:lpstr>
      <vt:lpstr>Themes for VCF Mental Health bids</vt:lpstr>
      <vt:lpstr>VCF Award Scheme  Outcomes</vt:lpstr>
      <vt:lpstr>Community Mental Health Prevention &amp; Resilience Programme Outcomes </vt:lpstr>
      <vt:lpstr>PowerPoint Presentation</vt:lpstr>
      <vt:lpstr>PowerPoint Presentation</vt:lpstr>
      <vt:lpstr>Application process</vt:lpstr>
      <vt:lpstr>Funding available</vt:lpstr>
      <vt:lpstr>Timescales </vt:lpstr>
      <vt:lpstr>Key eligibility criteria</vt:lpstr>
      <vt:lpstr>Monitoring-what to expect</vt:lpstr>
      <vt:lpstr>Q &amp; A</vt:lpstr>
    </vt:vector>
  </TitlesOfParts>
  <Company>LDL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Woods, Gillian</dc:creator>
  <cp:lastModifiedBy>Richard Davies</cp:lastModifiedBy>
  <cp:revision>74</cp:revision>
  <dcterms:created xsi:type="dcterms:W3CDTF">2014-06-27T10:50:27Z</dcterms:created>
  <dcterms:modified xsi:type="dcterms:W3CDTF">2021-09-14T11:57:09Z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0x010100B2E56E784FD1C04A9CDFB0B0149F7F4B</vt:lpwstr>
  </property>
</Properties>
</file>