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Lst>
  <p:notesMasterIdLst>
    <p:notesMasterId r:id="rId24"/>
  </p:notesMasterIdLst>
  <p:sldIdLst>
    <p:sldId id="274" r:id="rId4"/>
    <p:sldId id="275" r:id="rId5"/>
    <p:sldId id="276" r:id="rId6"/>
    <p:sldId id="277" r:id="rId7"/>
    <p:sldId id="278" r:id="rId8"/>
    <p:sldId id="279" r:id="rId9"/>
    <p:sldId id="280" r:id="rId10"/>
    <p:sldId id="281" r:id="rId11"/>
    <p:sldId id="282" r:id="rId12"/>
    <p:sldId id="283" r:id="rId13"/>
    <p:sldId id="284" r:id="rId14"/>
    <p:sldId id="285" r:id="rId15"/>
    <p:sldId id="268" r:id="rId16"/>
    <p:sldId id="273" r:id="rId17"/>
    <p:sldId id="291" r:id="rId18"/>
    <p:sldId id="292" r:id="rId19"/>
    <p:sldId id="293" r:id="rId20"/>
    <p:sldId id="294" r:id="rId21"/>
    <p:sldId id="296"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4">
          <p15:clr>
            <a:srgbClr val="A4A3A4"/>
          </p15:clr>
        </p15:guide>
        <p15:guide id="2" orient="horz" pos="1293">
          <p15:clr>
            <a:srgbClr val="A4A3A4"/>
          </p15:clr>
        </p15:guide>
        <p15:guide id="3" orient="horz" pos="263">
          <p15:clr>
            <a:srgbClr val="A4A3A4"/>
          </p15:clr>
        </p15:guide>
        <p15:guide id="4" orient="horz" pos="1074">
          <p15:clr>
            <a:srgbClr val="A4A3A4"/>
          </p15:clr>
        </p15:guide>
        <p15:guide id="5" pos="955">
          <p15:clr>
            <a:srgbClr val="A4A3A4"/>
          </p15:clr>
        </p15:guide>
        <p15:guide id="6" pos="5474">
          <p15:clr>
            <a:srgbClr val="A4A3A4"/>
          </p15:clr>
        </p15:guide>
        <p15:guide id="7"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880"/>
    <a:srgbClr val="E66C08"/>
    <a:srgbClr val="10A410"/>
    <a:srgbClr val="FC1C6C"/>
    <a:srgbClr val="CED647"/>
    <a:srgbClr val="9FCDD5"/>
    <a:srgbClr val="3F5664"/>
    <a:srgbClr val="5A5A64"/>
    <a:srgbClr val="262626"/>
    <a:srgbClr val="C7E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566" y="66"/>
      </p:cViewPr>
      <p:guideLst>
        <p:guide orient="horz" pos="4034"/>
        <p:guide orient="horz" pos="1293"/>
        <p:guide orient="horz" pos="263"/>
        <p:guide orient="horz" pos="1074"/>
        <p:guide pos="955"/>
        <p:guide pos="5474"/>
        <p:guide pos="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BCB04-D952-4BDE-A2B3-F1D5B3FE2691}" type="datetimeFigureOut">
              <a:rPr lang="en-GB" smtClean="0"/>
              <a:t>08/05/2019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C0A54-BE8C-47DF-ADB7-94A7E6637FCF}" type="slidenum">
              <a:rPr lang="en-GB" smtClean="0"/>
              <a:t>‹#›</a:t>
            </a:fld>
            <a:endParaRPr lang="en-GB"/>
          </a:p>
        </p:txBody>
      </p:sp>
    </p:spTree>
    <p:extLst>
      <p:ext uri="{BB962C8B-B14F-4D97-AF65-F5344CB8AC3E}">
        <p14:creationId xmlns:p14="http://schemas.microsoft.com/office/powerpoint/2010/main" val="28952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7883DEB-C99F-4726-AD96-CCE746F59EDC}"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25242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0C4DD5F-F2A5-4152-BF97-E05CCBB3B1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4C435E4-9DEA-4E8E-9976-86A4A7766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31748" name="Slide Number Placeholder 3">
            <a:extLst>
              <a:ext uri="{FF2B5EF4-FFF2-40B4-BE49-F238E27FC236}">
                <a16:creationId xmlns:a16="http://schemas.microsoft.com/office/drawing/2014/main" id="{ECA2219A-945D-4DD4-8B97-98E0B2D1BA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20081-CB68-4131-B080-0BCF350AD765}" type="slidenum">
              <a:rPr lang="en-GB" altLang="en-US"/>
              <a:pPr>
                <a:spcBef>
                  <a:spcPct val="0"/>
                </a:spcBef>
              </a:pPr>
              <a:t>13</a:t>
            </a:fld>
            <a:endParaRPr lang="en-GB" altLang="en-US"/>
          </a:p>
        </p:txBody>
      </p:sp>
    </p:spTree>
    <p:extLst>
      <p:ext uri="{BB962C8B-B14F-4D97-AF65-F5344CB8AC3E}">
        <p14:creationId xmlns:p14="http://schemas.microsoft.com/office/powerpoint/2010/main" val="342648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77528" y="52093"/>
            <a:ext cx="5986972" cy="1470025"/>
          </a:xfrm>
        </p:spPr>
        <p:txBody>
          <a:bodyPr/>
          <a:lstStyle>
            <a:lvl1pPr algn="l">
              <a:lnSpc>
                <a:spcPts val="4880"/>
              </a:lnSpc>
              <a:defRPr baseline="0">
                <a:solidFill>
                  <a:schemeClr val="bg1"/>
                </a:solidFill>
              </a:defRPr>
            </a:lvl1pPr>
          </a:lstStyle>
          <a:p>
            <a:r>
              <a:rPr lang="en-US" dirty="0"/>
              <a:t>Social prescribing</a:t>
            </a:r>
          </a:p>
        </p:txBody>
      </p:sp>
      <p:sp>
        <p:nvSpPr>
          <p:cNvPr id="3" name="Subtitle 2"/>
          <p:cNvSpPr>
            <a:spLocks noGrp="1"/>
          </p:cNvSpPr>
          <p:nvPr>
            <p:ph type="subTitle" idx="1"/>
          </p:nvPr>
        </p:nvSpPr>
        <p:spPr>
          <a:xfrm>
            <a:off x="365428" y="1816099"/>
            <a:ext cx="4765372" cy="392325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GB" sz="2000" smtClean="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sz="1600" b="1" dirty="0">
              <a:solidFill>
                <a:srgbClr val="B2D119"/>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1600" b="1" dirty="0">
                <a:solidFill>
                  <a:srgbClr val="B2D119"/>
                </a:solidFill>
                <a:effectLst/>
                <a:latin typeface="Arial" panose="020B0604020202020204" pitchFamily="34" charset="0"/>
                <a:ea typeface="Calibri" panose="020F0502020204030204" pitchFamily="34" charset="0"/>
                <a:cs typeface="Times New Roman" panose="02020603050405020304" pitchFamily="18" charset="0"/>
              </a:rPr>
              <a:t>Social prescribing is a means of connecting people to activities, groups and support in their community instead of offering only medical solutions. The first point of referral could be a ‘link worker’ or 'community connector' in the statutory or voluntary sector, who can talk to each person about the things that matter to them.  Effective social prescribing approaches reduce dependency on health and social care services, by providing good quality support taking into account all areas of a person’s life then linking people to support in their local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8"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4" y="5844370"/>
            <a:ext cx="1951888" cy="722199"/>
          </a:xfrm>
          <a:prstGeom prst="rect">
            <a:avLst/>
          </a:prstGeom>
        </p:spPr>
      </p:pic>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pic>
        <p:nvPicPr>
          <p:cNvPr id="4" name="Picture 3"/>
          <p:cNvPicPr>
            <a:picLocks noChangeAspect="1"/>
          </p:cNvPicPr>
          <p:nvPr userDrawn="1"/>
        </p:nvPicPr>
        <p:blipFill>
          <a:blip r:embed="rId5"/>
          <a:stretch>
            <a:fillRect/>
          </a:stretch>
        </p:blipFill>
        <p:spPr>
          <a:xfrm>
            <a:off x="5816599" y="2282504"/>
            <a:ext cx="2740578" cy="2086295"/>
          </a:xfrm>
          <a:prstGeom prst="rect">
            <a:avLst/>
          </a:prstGeom>
        </p:spPr>
      </p:pic>
    </p:spTree>
    <p:extLst>
      <p:ext uri="{BB962C8B-B14F-4D97-AF65-F5344CB8AC3E}">
        <p14:creationId xmlns:p14="http://schemas.microsoft.com/office/powerpoint/2010/main" val="21769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80B8-FD1A-4AFF-88B6-4D943F2479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F2BC69-D5E7-411F-B2EE-709A75E4D7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2DDFA-E54E-448B-B3B8-39ECC32A0EE7}"/>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051D449-999E-4EC1-8246-4F009027C57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10D008A-5F19-42E3-A7FF-5D0FA1628895}"/>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55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46C4-C477-4402-9DA7-30FD996FFA3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F1C112-1190-4AD7-8B01-6424940C6D3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646CBB-1388-4D3B-A626-E50E7EF606AF}"/>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F6AD16C-A943-41B9-B66A-69EBA56663E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46FD057-355C-4A3F-ABB6-CA200EFDB5EC}"/>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573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DA8-ECDB-48D5-803F-ED69A1420F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835CC0-801B-4F3B-AD63-844799FED3A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351461-994A-4484-9DA9-F2E29EE1E5B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1E4475-E118-4485-9F8C-C757491924D2}"/>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13B4D323-D303-42A7-AC74-7F6367912BC2}"/>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ABE50FB1-44FE-46ED-A1C2-82FCE161FD95}"/>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177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4CAB-8AF9-4195-9380-0169495DD68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B065D9-5E3B-45EB-B8A4-17582A8AFB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321777C-FB25-45DC-90C8-598B0C813C0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7D60EF-8EE8-441A-A7C4-9332149791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82AAE26-6794-4BF9-B470-74AEF5A1A04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C6C098-CE68-489F-889A-565E84BD48C0}"/>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F2DFFAC7-CB3D-48BD-BDFA-D1DF2EB19F47}"/>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252BD0C0-0C4A-4621-8324-387BE8B64F8B}"/>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0005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EBFB-8F7D-4348-A6FE-74AE6CD6FA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C62E1C-50CA-4078-AD59-5A5DF41BEC15}"/>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13FEA323-DC29-4952-8548-5E8A634425A5}"/>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BF57B64-4BD5-405F-9261-B15BD7078B25}"/>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4920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FB773-6ED1-4827-AE67-A8006913EFCB}"/>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C8D4F302-BADD-4EE3-91CD-42F68072AE29}"/>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577A1997-DA9B-4400-8991-5112AD906CE5}"/>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91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1B29-9457-4062-9FE7-A5C972D71B4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6FE998-E755-4174-85D8-464B8687BF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7BA0A8-C20B-4556-A9BA-CCC4717B4B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4AF7AFD-9AE0-49CA-B868-0191D8B0917C}"/>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B7371F75-DA0C-46EC-B60A-B73E16B283F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554FFDF-8261-4C1E-9007-1AA310FF5372}"/>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261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6F64-BEBE-456A-8CD5-40C9646DAD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BDC6D4-35CD-4B01-ACFA-E3DFD099EF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939C065-E758-477D-88E0-4B455A732C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E56DF5-C3A9-4C21-8133-3FD96C036A6B}"/>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4BC20459-290B-4C7F-8EF8-DE4D91623032}"/>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0BF6F1D4-119E-4371-815F-64A9CB23642D}"/>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7154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3445-457D-4A00-A227-9629C284B5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5B76F-197C-4AE6-A624-12F3B939FC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3793D-28DA-43B5-9F7A-06674D567C23}"/>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EF778F5-D1D3-470D-90CA-B506AAF2931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D2F4BCF-B8B9-4992-A960-88041E77F1B3}"/>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626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CD6EE4-AE71-414C-8D11-D9CE1764EC8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D05904-82EA-48FB-8088-D6C32AF0709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A18EE-8618-43D3-8FC4-43F6C5245D6E}"/>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B154E16-53AD-49EC-BEBA-E6BD3451D5A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2333E82-F73E-4BCB-8393-777459E7618F}"/>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745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23202476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196752"/>
            <a:ext cx="8229600" cy="1143000"/>
          </a:xfrm>
          <a:prstGeom prst="rect">
            <a:avLst/>
          </a:prstGeom>
        </p:spPr>
        <p:txBody>
          <a:bodyPr rtlCol="0">
            <a:normAutofit/>
          </a:bodyPr>
          <a:lstStyle/>
          <a:p>
            <a:r>
              <a:rPr lang="en-US"/>
              <a:t>Click to edit Master title style</a:t>
            </a:r>
            <a:endParaRPr lang="en-GB" dirty="0"/>
          </a:p>
        </p:txBody>
      </p:sp>
      <p:sp>
        <p:nvSpPr>
          <p:cNvPr id="8" name="Text Placeholder 2"/>
          <p:cNvSpPr>
            <a:spLocks noGrp="1"/>
          </p:cNvSpPr>
          <p:nvPr>
            <p:ph idx="1"/>
          </p:nvPr>
        </p:nvSpPr>
        <p:spPr>
          <a:xfrm>
            <a:off x="457200" y="2564904"/>
            <a:ext cx="8229600" cy="3561259"/>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B87A835-58D2-4A9D-BB5A-4F7179EB9338}"/>
              </a:ext>
            </a:extLst>
          </p:cNvPr>
          <p:cNvSpPr>
            <a:spLocks noGrp="1"/>
          </p:cNvSpPr>
          <p:nvPr>
            <p:ph type="dt" sz="half" idx="10"/>
          </p:nvPr>
        </p:nvSpPr>
        <p:spPr/>
        <p:txBody>
          <a:bodyPr/>
          <a:lstStyle>
            <a:lvl1pPr>
              <a:defRPr/>
            </a:lvl1pPr>
          </a:lstStyle>
          <a:p>
            <a:pPr>
              <a:defRPr/>
            </a:pPr>
            <a:fld id="{4A59D6CC-7FCE-4547-A2A3-3BD3DABCB1C2}" type="datetime1">
              <a:rPr lang="en-GB" altLang="en-US"/>
              <a:pPr>
                <a:defRPr/>
              </a:pPr>
              <a:t>08/05/2019</a:t>
            </a:fld>
            <a:endParaRPr lang="en-GB" altLang="en-US" dirty="0"/>
          </a:p>
        </p:txBody>
      </p:sp>
      <p:sp>
        <p:nvSpPr>
          <p:cNvPr id="5" name="Footer Placeholder 4">
            <a:extLst>
              <a:ext uri="{FF2B5EF4-FFF2-40B4-BE49-F238E27FC236}">
                <a16:creationId xmlns:a16="http://schemas.microsoft.com/office/drawing/2014/main" id="{5C88A0BD-57E1-4F2E-964C-5FD470B1D0E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6" name="Slide Number Placeholder 5">
            <a:extLst>
              <a:ext uri="{FF2B5EF4-FFF2-40B4-BE49-F238E27FC236}">
                <a16:creationId xmlns:a16="http://schemas.microsoft.com/office/drawing/2014/main" id="{5DDA6F74-A8AD-4C8E-9C83-2E8D664E2C52}"/>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r>
              <a:rPr lang="en-GB" altLang="en-US">
                <a:solidFill>
                  <a:prstClr val="black"/>
                </a:solidFill>
                <a:cs typeface="Arial" panose="020B0604020202020204" pitchFamily="34" charset="0"/>
              </a:rPr>
              <a:t>| </a:t>
            </a:r>
            <a:fld id="{7A4979A8-57BC-4BFC-B7EF-9A687ADD7BBF}" type="slidenum">
              <a:rPr lang="en-GB" altLang="en-US" smtClean="0">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325276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2565400"/>
            <a:ext cx="8229600" cy="3560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005D00-6F3D-4365-9EBB-3ED890405FD6}"/>
              </a:ext>
            </a:extLst>
          </p:cNvPr>
          <p:cNvSpPr>
            <a:spLocks noGrp="1"/>
          </p:cNvSpPr>
          <p:nvPr>
            <p:ph type="dt" sz="half" idx="10"/>
          </p:nvPr>
        </p:nvSpPr>
        <p:spPr/>
        <p:txBody>
          <a:bodyPr/>
          <a:lstStyle>
            <a:lvl1pPr>
              <a:defRPr/>
            </a:lvl1pPr>
          </a:lstStyle>
          <a:p>
            <a:pPr>
              <a:defRPr/>
            </a:pPr>
            <a:fld id="{5C20CF9B-8ACE-47AC-A0B9-85515A1334A8}" type="datetime1">
              <a:rPr lang="en-GB" altLang="en-US"/>
              <a:pPr>
                <a:defRPr/>
              </a:pPr>
              <a:t>08/05/2019</a:t>
            </a:fld>
            <a:endParaRPr lang="en-GB" altLang="en-US" dirty="0"/>
          </a:p>
        </p:txBody>
      </p:sp>
      <p:sp>
        <p:nvSpPr>
          <p:cNvPr id="5" name="Footer Placeholder 4">
            <a:extLst>
              <a:ext uri="{FF2B5EF4-FFF2-40B4-BE49-F238E27FC236}">
                <a16:creationId xmlns:a16="http://schemas.microsoft.com/office/drawing/2014/main" id="{C710B4DE-2FBD-4E1D-9312-B925C154A51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6" name="Slide Number Placeholder 5">
            <a:extLst>
              <a:ext uri="{FF2B5EF4-FFF2-40B4-BE49-F238E27FC236}">
                <a16:creationId xmlns:a16="http://schemas.microsoft.com/office/drawing/2014/main" id="{540DBDA2-A1F7-45D9-A0B9-18EF3E944607}"/>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r>
              <a:rPr lang="en-GB" altLang="en-US">
                <a:solidFill>
                  <a:prstClr val="black"/>
                </a:solidFill>
                <a:cs typeface="Arial" panose="020B0604020202020204" pitchFamily="34" charset="0"/>
              </a:rPr>
              <a:t>| </a:t>
            </a:r>
            <a:fld id="{FA89A6D1-69F3-4D25-9C45-0BAA881EE314}" type="slidenum">
              <a:rPr lang="en-GB" altLang="en-US" smtClean="0">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3044621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0F39E-1D0B-4EF1-A016-1A567A69D9C7}"/>
              </a:ext>
            </a:extLst>
          </p:cNvPr>
          <p:cNvSpPr>
            <a:spLocks noGrp="1"/>
          </p:cNvSpPr>
          <p:nvPr>
            <p:ph type="dt" sz="half" idx="10"/>
          </p:nvPr>
        </p:nvSpPr>
        <p:spPr/>
        <p:txBody>
          <a:bodyPr/>
          <a:lstStyle>
            <a:lvl1pPr>
              <a:defRPr/>
            </a:lvl1pPr>
          </a:lstStyle>
          <a:p>
            <a:pPr>
              <a:defRPr/>
            </a:pPr>
            <a:fld id="{DDC79B4E-864C-4701-BCCD-7D2C6ADCF0A1}" type="datetime1">
              <a:rPr lang="en-GB" altLang="en-US"/>
              <a:pPr>
                <a:defRPr/>
              </a:pPr>
              <a:t>08/05/2019</a:t>
            </a:fld>
            <a:endParaRPr lang="en-GB" altLang="en-US" dirty="0"/>
          </a:p>
        </p:txBody>
      </p:sp>
      <p:sp>
        <p:nvSpPr>
          <p:cNvPr id="5" name="Footer Placeholder 4">
            <a:extLst>
              <a:ext uri="{FF2B5EF4-FFF2-40B4-BE49-F238E27FC236}">
                <a16:creationId xmlns:a16="http://schemas.microsoft.com/office/drawing/2014/main" id="{23D365F1-45AC-4D69-909C-6F946A6BCE75}"/>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6" name="Slide Number Placeholder 5">
            <a:extLst>
              <a:ext uri="{FF2B5EF4-FFF2-40B4-BE49-F238E27FC236}">
                <a16:creationId xmlns:a16="http://schemas.microsoft.com/office/drawing/2014/main" id="{F3FD45FB-94AE-44AF-B97D-3AFD1E3282D9}"/>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A1E2D171-8BD2-4118-93F6-499CCDE472D5}"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410298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20080"/>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EC56F1-A29E-4C35-A7E3-AD5FB87B37D5}"/>
              </a:ext>
            </a:extLst>
          </p:cNvPr>
          <p:cNvSpPr>
            <a:spLocks noGrp="1"/>
          </p:cNvSpPr>
          <p:nvPr>
            <p:ph type="dt" sz="half" idx="10"/>
          </p:nvPr>
        </p:nvSpPr>
        <p:spPr/>
        <p:txBody>
          <a:bodyPr/>
          <a:lstStyle>
            <a:lvl1pPr>
              <a:defRPr/>
            </a:lvl1pPr>
          </a:lstStyle>
          <a:p>
            <a:pPr>
              <a:defRPr/>
            </a:pPr>
            <a:fld id="{27040921-BFBB-4979-89A7-55C09741670C}" type="datetime1">
              <a:rPr lang="en-GB" altLang="en-US"/>
              <a:pPr>
                <a:defRPr/>
              </a:pPr>
              <a:t>08/05/2019</a:t>
            </a:fld>
            <a:endParaRPr lang="en-GB" altLang="en-US" dirty="0"/>
          </a:p>
        </p:txBody>
      </p:sp>
      <p:sp>
        <p:nvSpPr>
          <p:cNvPr id="6" name="Footer Placeholder 5">
            <a:extLst>
              <a:ext uri="{FF2B5EF4-FFF2-40B4-BE49-F238E27FC236}">
                <a16:creationId xmlns:a16="http://schemas.microsoft.com/office/drawing/2014/main" id="{63454A1C-55F8-4173-958F-FCA015355C5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7" name="Slide Number Placeholder 6">
            <a:extLst>
              <a:ext uri="{FF2B5EF4-FFF2-40B4-BE49-F238E27FC236}">
                <a16:creationId xmlns:a16="http://schemas.microsoft.com/office/drawing/2014/main" id="{85B0EF3F-4B43-4597-8CA0-950B3981194E}"/>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r>
              <a:rPr lang="en-GB" altLang="en-US">
                <a:solidFill>
                  <a:prstClr val="black"/>
                </a:solidFill>
                <a:cs typeface="Arial" panose="020B0604020202020204" pitchFamily="34" charset="0"/>
              </a:rPr>
              <a:t>| </a:t>
            </a:r>
            <a:fld id="{C82F414F-94AC-4C19-8741-754764D16D47}" type="slidenum">
              <a:rPr lang="en-GB" altLang="en-US" smtClean="0">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3271383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45372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45372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4A5A11B-AB4F-4AB7-A4C2-54260AFDF304}"/>
              </a:ext>
            </a:extLst>
          </p:cNvPr>
          <p:cNvSpPr>
            <a:spLocks noGrp="1"/>
          </p:cNvSpPr>
          <p:nvPr>
            <p:ph type="dt" sz="half" idx="10"/>
          </p:nvPr>
        </p:nvSpPr>
        <p:spPr/>
        <p:txBody>
          <a:bodyPr/>
          <a:lstStyle>
            <a:lvl1pPr>
              <a:defRPr/>
            </a:lvl1pPr>
          </a:lstStyle>
          <a:p>
            <a:pPr>
              <a:defRPr/>
            </a:pPr>
            <a:fld id="{B2538425-69FD-47F2-A7F3-551A1058C62A}" type="datetime1">
              <a:rPr lang="en-GB" altLang="en-US"/>
              <a:pPr>
                <a:defRPr/>
              </a:pPr>
              <a:t>08/05/2019</a:t>
            </a:fld>
            <a:endParaRPr lang="en-GB" altLang="en-US" dirty="0"/>
          </a:p>
        </p:txBody>
      </p:sp>
      <p:sp>
        <p:nvSpPr>
          <p:cNvPr id="8" name="Footer Placeholder 7">
            <a:extLst>
              <a:ext uri="{FF2B5EF4-FFF2-40B4-BE49-F238E27FC236}">
                <a16:creationId xmlns:a16="http://schemas.microsoft.com/office/drawing/2014/main" id="{721B7EF8-1AD2-40BB-A56A-F9E845C1A11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9" name="Slide Number Placeholder 8">
            <a:extLst>
              <a:ext uri="{FF2B5EF4-FFF2-40B4-BE49-F238E27FC236}">
                <a16:creationId xmlns:a16="http://schemas.microsoft.com/office/drawing/2014/main" id="{14E7052F-76F8-4605-8D6D-022D1A5577BB}"/>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35F40CFE-A7AB-4EEF-9FDB-09499D2DA289}"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545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A6687-04C5-4C71-A644-5DE4DE3A6361}"/>
              </a:ext>
            </a:extLst>
          </p:cNvPr>
          <p:cNvSpPr>
            <a:spLocks noGrp="1"/>
          </p:cNvSpPr>
          <p:nvPr>
            <p:ph type="dt" sz="half" idx="10"/>
          </p:nvPr>
        </p:nvSpPr>
        <p:spPr/>
        <p:txBody>
          <a:bodyPr/>
          <a:lstStyle>
            <a:lvl1pPr>
              <a:defRPr/>
            </a:lvl1pPr>
          </a:lstStyle>
          <a:p>
            <a:pPr>
              <a:defRPr/>
            </a:pPr>
            <a:fld id="{6A7BF946-E3FE-489B-B79A-BC1B0E829E46}" type="datetime1">
              <a:rPr lang="en-GB" altLang="en-US"/>
              <a:pPr>
                <a:defRPr/>
              </a:pPr>
              <a:t>08/05/2019</a:t>
            </a:fld>
            <a:endParaRPr lang="en-GB" altLang="en-US" dirty="0"/>
          </a:p>
        </p:txBody>
      </p:sp>
      <p:sp>
        <p:nvSpPr>
          <p:cNvPr id="4" name="Footer Placeholder 3">
            <a:extLst>
              <a:ext uri="{FF2B5EF4-FFF2-40B4-BE49-F238E27FC236}">
                <a16:creationId xmlns:a16="http://schemas.microsoft.com/office/drawing/2014/main" id="{026064C5-B651-4977-B288-4DBBCB1C509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5" name="Slide Number Placeholder 4">
            <a:extLst>
              <a:ext uri="{FF2B5EF4-FFF2-40B4-BE49-F238E27FC236}">
                <a16:creationId xmlns:a16="http://schemas.microsoft.com/office/drawing/2014/main" id="{E6DB9D3D-F854-406E-83C2-0223A6FB8596}"/>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819A474D-E3B4-4FC3-BBEA-5333D443A584}"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4036808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C7130-3B3B-4AF6-A624-77557A8505E5}"/>
              </a:ext>
            </a:extLst>
          </p:cNvPr>
          <p:cNvSpPr>
            <a:spLocks noGrp="1"/>
          </p:cNvSpPr>
          <p:nvPr>
            <p:ph type="dt" sz="half" idx="10"/>
          </p:nvPr>
        </p:nvSpPr>
        <p:spPr/>
        <p:txBody>
          <a:bodyPr/>
          <a:lstStyle>
            <a:lvl1pPr>
              <a:defRPr/>
            </a:lvl1pPr>
          </a:lstStyle>
          <a:p>
            <a:pPr>
              <a:defRPr/>
            </a:pPr>
            <a:fld id="{C9C0B64B-D875-4633-9267-1478F2730392}" type="datetime1">
              <a:rPr lang="en-GB" altLang="en-US"/>
              <a:pPr>
                <a:defRPr/>
              </a:pPr>
              <a:t>08/05/2019</a:t>
            </a:fld>
            <a:endParaRPr lang="en-GB" altLang="en-US" dirty="0"/>
          </a:p>
        </p:txBody>
      </p:sp>
      <p:sp>
        <p:nvSpPr>
          <p:cNvPr id="3" name="Footer Placeholder 2">
            <a:extLst>
              <a:ext uri="{FF2B5EF4-FFF2-40B4-BE49-F238E27FC236}">
                <a16:creationId xmlns:a16="http://schemas.microsoft.com/office/drawing/2014/main" id="{E0231545-28DB-4433-853D-0F42678FFF51}"/>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4" name="Slide Number Placeholder 3">
            <a:extLst>
              <a:ext uri="{FF2B5EF4-FFF2-40B4-BE49-F238E27FC236}">
                <a16:creationId xmlns:a16="http://schemas.microsoft.com/office/drawing/2014/main" id="{81248FF9-6F15-462F-B1C6-13731918E44A}"/>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40C49D72-6A95-4A01-869E-5AF493A98510}"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521872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0A7C08D-BB72-43C0-BD33-F8E88EEE7878}"/>
              </a:ext>
            </a:extLst>
          </p:cNvPr>
          <p:cNvSpPr>
            <a:spLocks noGrp="1"/>
          </p:cNvSpPr>
          <p:nvPr>
            <p:ph type="dt" sz="half" idx="10"/>
          </p:nvPr>
        </p:nvSpPr>
        <p:spPr/>
        <p:txBody>
          <a:bodyPr/>
          <a:lstStyle>
            <a:lvl1pPr>
              <a:defRPr/>
            </a:lvl1pPr>
          </a:lstStyle>
          <a:p>
            <a:pPr>
              <a:defRPr/>
            </a:pPr>
            <a:fld id="{5FFC31D0-C82D-464C-BC24-9661D1B46257}" type="datetime1">
              <a:rPr lang="en-GB" altLang="en-US"/>
              <a:pPr>
                <a:defRPr/>
              </a:pPr>
              <a:t>08/05/2019</a:t>
            </a:fld>
            <a:endParaRPr lang="en-GB" altLang="en-US" dirty="0"/>
          </a:p>
        </p:txBody>
      </p:sp>
      <p:sp>
        <p:nvSpPr>
          <p:cNvPr id="6" name="Footer Placeholder 5">
            <a:extLst>
              <a:ext uri="{FF2B5EF4-FFF2-40B4-BE49-F238E27FC236}">
                <a16:creationId xmlns:a16="http://schemas.microsoft.com/office/drawing/2014/main" id="{278B8C7C-B74D-4F05-A0CF-FDC1E8877078}"/>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7" name="Slide Number Placeholder 6">
            <a:extLst>
              <a:ext uri="{FF2B5EF4-FFF2-40B4-BE49-F238E27FC236}">
                <a16:creationId xmlns:a16="http://schemas.microsoft.com/office/drawing/2014/main" id="{C06FE2C1-75CB-483F-AE76-DAF9D3F2421A}"/>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6ECE00D0-1382-4C90-ACED-709A9D76F976}"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101835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D71D489-4640-4356-B250-6EEDDE8BF1EF}"/>
              </a:ext>
            </a:extLst>
          </p:cNvPr>
          <p:cNvSpPr>
            <a:spLocks noGrp="1"/>
          </p:cNvSpPr>
          <p:nvPr>
            <p:ph type="dt" sz="half" idx="10"/>
          </p:nvPr>
        </p:nvSpPr>
        <p:spPr/>
        <p:txBody>
          <a:bodyPr/>
          <a:lstStyle>
            <a:lvl1pPr>
              <a:defRPr/>
            </a:lvl1pPr>
          </a:lstStyle>
          <a:p>
            <a:pPr>
              <a:defRPr/>
            </a:pPr>
            <a:fld id="{F7B8FF4B-16C4-47BD-967A-89F21B1687AA}" type="datetime1">
              <a:rPr lang="en-GB" altLang="en-US"/>
              <a:pPr>
                <a:defRPr/>
              </a:pPr>
              <a:t>08/05/2019</a:t>
            </a:fld>
            <a:endParaRPr lang="en-GB" altLang="en-US" dirty="0"/>
          </a:p>
        </p:txBody>
      </p:sp>
      <p:sp>
        <p:nvSpPr>
          <p:cNvPr id="6" name="Footer Placeholder 5">
            <a:extLst>
              <a:ext uri="{FF2B5EF4-FFF2-40B4-BE49-F238E27FC236}">
                <a16:creationId xmlns:a16="http://schemas.microsoft.com/office/drawing/2014/main" id="{BCA64E54-C506-4586-847C-67CA770787B7}"/>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7" name="Slide Number Placeholder 6">
            <a:extLst>
              <a:ext uri="{FF2B5EF4-FFF2-40B4-BE49-F238E27FC236}">
                <a16:creationId xmlns:a16="http://schemas.microsoft.com/office/drawing/2014/main" id="{F3DAC2D2-AB6C-4A49-9997-D73399FE1CF0}"/>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E1562E8D-30EB-424A-A5DE-99D6715341DC}"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987684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2565400"/>
            <a:ext cx="8229600" cy="3560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5835D-E1E6-4B30-800A-5D5482E67111}"/>
              </a:ext>
            </a:extLst>
          </p:cNvPr>
          <p:cNvSpPr>
            <a:spLocks noGrp="1"/>
          </p:cNvSpPr>
          <p:nvPr>
            <p:ph type="dt" sz="half" idx="10"/>
          </p:nvPr>
        </p:nvSpPr>
        <p:spPr/>
        <p:txBody>
          <a:bodyPr/>
          <a:lstStyle>
            <a:lvl1pPr>
              <a:defRPr/>
            </a:lvl1pPr>
          </a:lstStyle>
          <a:p>
            <a:pPr>
              <a:defRPr/>
            </a:pPr>
            <a:fld id="{66250FC4-21F5-482E-842F-F8BC3E252170}" type="datetime1">
              <a:rPr lang="en-GB" altLang="en-US"/>
              <a:pPr>
                <a:defRPr/>
              </a:pPr>
              <a:t>08/05/2019</a:t>
            </a:fld>
            <a:endParaRPr lang="en-GB" altLang="en-US" dirty="0"/>
          </a:p>
        </p:txBody>
      </p:sp>
      <p:sp>
        <p:nvSpPr>
          <p:cNvPr id="5" name="Footer Placeholder 4">
            <a:extLst>
              <a:ext uri="{FF2B5EF4-FFF2-40B4-BE49-F238E27FC236}">
                <a16:creationId xmlns:a16="http://schemas.microsoft.com/office/drawing/2014/main" id="{4F605A0C-796F-432B-B1A8-921E866D5365}"/>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6" name="Slide Number Placeholder 5">
            <a:extLst>
              <a:ext uri="{FF2B5EF4-FFF2-40B4-BE49-F238E27FC236}">
                <a16:creationId xmlns:a16="http://schemas.microsoft.com/office/drawing/2014/main" id="{830AB41A-9744-4140-8EEB-1C8E96B0AA96}"/>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8FA1021F-EE15-4E55-91B7-69F92DF1271E}"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54296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40542651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81B14-E0C5-42A0-BAFE-CB8853F2F4F2}"/>
              </a:ext>
            </a:extLst>
          </p:cNvPr>
          <p:cNvSpPr>
            <a:spLocks noGrp="1"/>
          </p:cNvSpPr>
          <p:nvPr>
            <p:ph type="dt" sz="half" idx="10"/>
          </p:nvPr>
        </p:nvSpPr>
        <p:spPr/>
        <p:txBody>
          <a:bodyPr/>
          <a:lstStyle>
            <a:lvl1pPr>
              <a:defRPr/>
            </a:lvl1pPr>
          </a:lstStyle>
          <a:p>
            <a:pPr>
              <a:defRPr/>
            </a:pPr>
            <a:fld id="{8FFB2611-646F-4BDD-B4D1-A24066D1AFE1}" type="datetime1">
              <a:rPr lang="en-GB" altLang="en-US"/>
              <a:pPr>
                <a:defRPr/>
              </a:pPr>
              <a:t>08/05/2019</a:t>
            </a:fld>
            <a:endParaRPr lang="en-GB" altLang="en-US" dirty="0"/>
          </a:p>
        </p:txBody>
      </p:sp>
      <p:sp>
        <p:nvSpPr>
          <p:cNvPr id="5" name="Footer Placeholder 4">
            <a:extLst>
              <a:ext uri="{FF2B5EF4-FFF2-40B4-BE49-F238E27FC236}">
                <a16:creationId xmlns:a16="http://schemas.microsoft.com/office/drawing/2014/main" id="{CC352882-F6D7-4E6E-B3FC-73AE6DFDA19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defTabSz="914400" eaLnBrk="0" fontAlgn="base" hangingPunct="0">
              <a:spcBef>
                <a:spcPct val="0"/>
              </a:spcBef>
              <a:spcAft>
                <a:spcPct val="0"/>
              </a:spcAft>
              <a:defRPr/>
            </a:pPr>
            <a:endParaRPr lang="en-GB" altLang="en-US">
              <a:solidFill>
                <a:prstClr val="black"/>
              </a:solidFill>
            </a:endParaRPr>
          </a:p>
        </p:txBody>
      </p:sp>
      <p:sp>
        <p:nvSpPr>
          <p:cNvPr id="6" name="Slide Number Placeholder 5">
            <a:extLst>
              <a:ext uri="{FF2B5EF4-FFF2-40B4-BE49-F238E27FC236}">
                <a16:creationId xmlns:a16="http://schemas.microsoft.com/office/drawing/2014/main" id="{3631482F-81CC-4359-A3D9-2893A3400D9B}"/>
              </a:ext>
            </a:extLst>
          </p:cNvPr>
          <p:cNvSpPr>
            <a:spLocks noGrp="1"/>
          </p:cNvSpPr>
          <p:nvPr>
            <p:ph type="sldNum" sz="quarter" idx="12"/>
          </p:nvPr>
        </p:nvSpPr>
        <p:spPr>
          <a:xfrm>
            <a:off x="7005638"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eaLnBrk="0" fontAlgn="base" hangingPunct="0">
              <a:spcBef>
                <a:spcPct val="0"/>
              </a:spcBef>
              <a:spcAft>
                <a:spcPct val="0"/>
              </a:spcAft>
              <a:defRPr/>
            </a:pPr>
            <a:fld id="{DF330E7D-0B94-43E5-BDC7-3BEF81DAFDEE}" type="slidenum">
              <a:rPr lang="en-GB" altLang="en-US">
                <a:solidFill>
                  <a:prstClr val="black"/>
                </a:solidFill>
                <a:cs typeface="Arial" panose="020B0604020202020204" pitchFamily="34" charset="0"/>
              </a:rPr>
              <a:pPr defTabSz="914400"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170081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dirty="0"/>
              <a:t>This Is THE</a:t>
            </a:r>
            <a:br>
              <a:rPr lang="en-GB" dirty="0"/>
            </a:br>
            <a:r>
              <a:rPr lang="en-GB" dirty="0"/>
              <a:t>Section Title</a:t>
            </a:r>
            <a:endParaRPr lang="en-US" dirty="0"/>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chemeClr val="bg1"/>
                </a:solidFill>
              </a:rPr>
              <a:t>Greater Manchester Health</a:t>
            </a:r>
          </a:p>
          <a:p>
            <a:r>
              <a:rPr lang="en-US" sz="900" b="0" i="0" cap="none" dirty="0">
                <a:solidFill>
                  <a:schemeClr val="bg1"/>
                </a:solidFill>
              </a:rPr>
              <a:t>and Social Care Partnership</a:t>
            </a:r>
          </a:p>
        </p:txBody>
      </p:sp>
      <p:sp>
        <p:nvSpPr>
          <p:cNvPr id="55"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22713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0"/>
            <a:ext cx="3718476"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447675"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358377" y="1944123"/>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5887582"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4757738" y="6167017"/>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356694" y="1598869"/>
            <a:ext cx="4140188"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239783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9"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215913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a:t>Thank You</a:t>
            </a:r>
            <a:endParaRPr lang="en-US" dirty="0"/>
          </a:p>
        </p:txBody>
      </p:sp>
      <p:sp>
        <p:nvSpPr>
          <p:cNvPr id="11" name="TextBox 10"/>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10271411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31A2B-AD00-2B42-B1FF-24F8580D91E1}"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33E7A-585A-624E-BDEE-7FCCEFCCB4F5}" type="slidenum">
              <a:rPr lang="en-US" smtClean="0"/>
              <a:t>‹#›</a:t>
            </a:fld>
            <a:endParaRPr lang="en-US"/>
          </a:p>
        </p:txBody>
      </p:sp>
    </p:spTree>
    <p:extLst>
      <p:ext uri="{BB962C8B-B14F-4D97-AF65-F5344CB8AC3E}">
        <p14:creationId xmlns:p14="http://schemas.microsoft.com/office/powerpoint/2010/main" val="311922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6BE3-1CAA-4667-9E4B-C432670D49C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306F562-1689-4097-B43E-5CD13E6532B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D6D7A6-35B8-432D-B683-5A99EFE54253}"/>
              </a:ext>
            </a:extLst>
          </p:cNvPr>
          <p:cNvSpPr>
            <a:spLocks noGrp="1"/>
          </p:cNvSpPr>
          <p:nvPr>
            <p:ph type="dt" sz="half" idx="10"/>
          </p:nvPr>
        </p:nvSpPr>
        <p:spPr/>
        <p:txBody>
          <a:bodyPr/>
          <a:lstStyle/>
          <a:p>
            <a:fld id="{5761E6AD-28F4-4DAF-866B-862F7150FDA2}" type="datetimeFigureOut">
              <a:rPr lang="en-GB" smtClean="0">
                <a:solidFill>
                  <a:prstClr val="black">
                    <a:tint val="75000"/>
                  </a:prstClr>
                </a:solidFill>
              </a:rPr>
              <a:pPr/>
              <a:t>08/05/2019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BCE24ED-0A46-4A25-B74D-206F0250D18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F86CB3E-A09F-4DFB-BEC9-157027755788}"/>
              </a:ext>
            </a:extLst>
          </p:cNvPr>
          <p:cNvSpPr>
            <a:spLocks noGrp="1"/>
          </p:cNvSpPr>
          <p:nvPr>
            <p:ph type="sldNum" sz="quarter" idx="12"/>
          </p:nvPr>
        </p:nvSpPr>
        <p:spPr/>
        <p:txBody>
          <a:bodyPr/>
          <a:lstStyle/>
          <a:p>
            <a:fld id="{C9495EF2-6543-4020-B9B6-EC322D022D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276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pPr/>
              <a:t>5/8/2019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98428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0" r:id="rId5"/>
    <p:sldLayoutId id="2147483658" r:id="rId6"/>
    <p:sldLayoutId id="2147483657" r:id="rId7"/>
    <p:sldLayoutId id="2147483659" r:id="rId8"/>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D6CD6-75EE-4473-9D93-B79258A68E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7F9E88-D7A7-4930-9FC6-CDEC638096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85D45-557F-4458-B993-8380CB46B47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761E6AD-28F4-4DAF-866B-862F7150FDA2}" type="datetimeFigureOut">
              <a:rPr lang="en-GB" smtClean="0">
                <a:solidFill>
                  <a:prstClr val="black">
                    <a:tint val="75000"/>
                  </a:prstClr>
                </a:solidFill>
              </a:rPr>
              <a:pPr defTabSz="685800"/>
              <a:t>08/05/2019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EB296EB-A531-4A13-B988-F2C0656C8A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A1A4C5F-81F9-4C18-B764-5577305C02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9495EF2-6543-4020-B9B6-EC322D022D0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253816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922D43-DC67-4232-9E84-46179CA7394C}"/>
              </a:ext>
            </a:extLst>
          </p:cNvPr>
          <p:cNvSpPr>
            <a:spLocks noGrp="1"/>
          </p:cNvSpPr>
          <p:nvPr>
            <p:ph type="dt" sz="half" idx="2"/>
          </p:nvPr>
        </p:nvSpPr>
        <p:spPr>
          <a:xfrm>
            <a:off x="457200" y="623252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defTabSz="914400" fontAlgn="base">
              <a:spcBef>
                <a:spcPct val="0"/>
              </a:spcBef>
              <a:spcAft>
                <a:spcPct val="0"/>
              </a:spcAft>
              <a:defRPr/>
            </a:pPr>
            <a:fld id="{82F68138-F136-4552-8EF6-48E722794804}" type="datetime1">
              <a:rPr lang="en-GB" altLang="en-US"/>
              <a:pPr defTabSz="914400" fontAlgn="base">
                <a:spcBef>
                  <a:spcPct val="0"/>
                </a:spcBef>
                <a:spcAft>
                  <a:spcPct val="0"/>
                </a:spcAft>
                <a:defRPr/>
              </a:pPr>
              <a:t>08/05/2019</a:t>
            </a:fld>
            <a:endParaRPr lang="en-GB" altLang="en-US" dirty="0"/>
          </a:p>
        </p:txBody>
      </p:sp>
      <p:pic>
        <p:nvPicPr>
          <p:cNvPr id="102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51275" y="6381750"/>
            <a:ext cx="4851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405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3800" b="1" kern="1200">
          <a:solidFill>
            <a:srgbClr val="57717E"/>
          </a:solidFill>
          <a:latin typeface="Arial" panose="020B0604020202020204" pitchFamily="34" charset="0"/>
          <a:ea typeface="Arial" charset="0"/>
          <a:cs typeface="Arial" panose="020B0604020202020204" pitchFamily="34" charset="0"/>
        </a:defRPr>
      </a:lvl1pPr>
      <a:lvl2pPr algn="l" rtl="0" eaLnBrk="0" fontAlgn="base" hangingPunct="0">
        <a:spcBef>
          <a:spcPct val="0"/>
        </a:spcBef>
        <a:spcAft>
          <a:spcPct val="0"/>
        </a:spcAft>
        <a:defRPr sz="3800" b="1">
          <a:solidFill>
            <a:srgbClr val="57717E"/>
          </a:solidFill>
          <a:latin typeface="Arial" pitchFamily="34" charset="0"/>
          <a:ea typeface="Arial" charset="0"/>
          <a:cs typeface="Arial" pitchFamily="34" charset="0"/>
        </a:defRPr>
      </a:lvl2pPr>
      <a:lvl3pPr algn="l" rtl="0" eaLnBrk="0" fontAlgn="base" hangingPunct="0">
        <a:spcBef>
          <a:spcPct val="0"/>
        </a:spcBef>
        <a:spcAft>
          <a:spcPct val="0"/>
        </a:spcAft>
        <a:defRPr sz="3800" b="1">
          <a:solidFill>
            <a:srgbClr val="57717E"/>
          </a:solidFill>
          <a:latin typeface="Arial" pitchFamily="34" charset="0"/>
          <a:ea typeface="Arial" charset="0"/>
          <a:cs typeface="Arial" pitchFamily="34" charset="0"/>
        </a:defRPr>
      </a:lvl3pPr>
      <a:lvl4pPr algn="l" rtl="0" eaLnBrk="0" fontAlgn="base" hangingPunct="0">
        <a:spcBef>
          <a:spcPct val="0"/>
        </a:spcBef>
        <a:spcAft>
          <a:spcPct val="0"/>
        </a:spcAft>
        <a:defRPr sz="3800" b="1">
          <a:solidFill>
            <a:srgbClr val="57717E"/>
          </a:solidFill>
          <a:latin typeface="Arial" pitchFamily="34" charset="0"/>
          <a:ea typeface="Arial" charset="0"/>
          <a:cs typeface="Arial" pitchFamily="34" charset="0"/>
        </a:defRPr>
      </a:lvl4pPr>
      <a:lvl5pPr algn="l" rtl="0" eaLnBrk="0" fontAlgn="base" hangingPunct="0">
        <a:spcBef>
          <a:spcPct val="0"/>
        </a:spcBef>
        <a:spcAft>
          <a:spcPct val="0"/>
        </a:spcAft>
        <a:defRPr sz="3800" b="1">
          <a:solidFill>
            <a:srgbClr val="57717E"/>
          </a:solidFill>
          <a:latin typeface="Arial" pitchFamily="34" charset="0"/>
          <a:ea typeface="Arial" charset="0"/>
          <a:cs typeface="Arial" pitchFamily="34" charset="0"/>
        </a:defRPr>
      </a:lvl5pPr>
      <a:lvl6pPr marL="457200" algn="ctr" rtl="0" fontAlgn="base">
        <a:spcBef>
          <a:spcPct val="0"/>
        </a:spcBef>
        <a:spcAft>
          <a:spcPct val="0"/>
        </a:spcAft>
        <a:defRPr sz="3800" b="1">
          <a:solidFill>
            <a:schemeClr val="tx1"/>
          </a:solidFill>
          <a:latin typeface="Arial" pitchFamily="34" charset="0"/>
          <a:cs typeface="Arial" pitchFamily="34" charset="0"/>
        </a:defRPr>
      </a:lvl6pPr>
      <a:lvl7pPr marL="914400" algn="ctr" rtl="0" fontAlgn="base">
        <a:spcBef>
          <a:spcPct val="0"/>
        </a:spcBef>
        <a:spcAft>
          <a:spcPct val="0"/>
        </a:spcAft>
        <a:defRPr sz="3800" b="1">
          <a:solidFill>
            <a:schemeClr val="tx1"/>
          </a:solidFill>
          <a:latin typeface="Arial" pitchFamily="34" charset="0"/>
          <a:cs typeface="Arial" pitchFamily="34" charset="0"/>
        </a:defRPr>
      </a:lvl7pPr>
      <a:lvl8pPr marL="1371600" algn="ctr" rtl="0" fontAlgn="base">
        <a:spcBef>
          <a:spcPct val="0"/>
        </a:spcBef>
        <a:spcAft>
          <a:spcPct val="0"/>
        </a:spcAft>
        <a:defRPr sz="3800" b="1">
          <a:solidFill>
            <a:schemeClr val="tx1"/>
          </a:solidFill>
          <a:latin typeface="Arial" pitchFamily="34" charset="0"/>
          <a:cs typeface="Arial" pitchFamily="34" charset="0"/>
        </a:defRPr>
      </a:lvl8pPr>
      <a:lvl9pPr marL="1828800" algn="ctr" rtl="0" fontAlgn="base">
        <a:spcBef>
          <a:spcPct val="0"/>
        </a:spcBef>
        <a:spcAft>
          <a:spcPct val="0"/>
        </a:spcAft>
        <a:defRPr sz="3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Arial"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usanne.cox1@nhs.net"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england.socialprescribing@nhs.net"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england.nhs.uk/personalisedcare/upc/comprehensive-model/" TargetMode="External"/><Relationship Id="rId7" Type="http://schemas.openxmlformats.org/officeDocument/2006/relationships/hyperlink" Target="mailto:england.socialprescribing@nhs.net" TargetMode="External"/><Relationship Id="rId2" Type="http://schemas.openxmlformats.org/officeDocument/2006/relationships/hyperlink" Target="https://www.england.nhs.uk/publication/social-prescribing-and-community-based-support-summary-guide/" TargetMode="External"/><Relationship Id="rId1" Type="http://schemas.openxmlformats.org/officeDocument/2006/relationships/slideLayout" Target="../slideLayouts/slideLayout10.xml"/><Relationship Id="rId6" Type="http://schemas.openxmlformats.org/officeDocument/2006/relationships/hyperlink" Target="https://www.england.nhs.uk/publication/network-contract-directed-enhanced-service-des-specification-2019-20/" TargetMode="External"/><Relationship Id="rId5" Type="http://schemas.openxmlformats.org/officeDocument/2006/relationships/hyperlink" Target="https://www.england.nhs.uk/wp-content/uploads/2019/01/gp-contract-2019.pdf" TargetMode="External"/><Relationship Id="rId4" Type="http://schemas.openxmlformats.org/officeDocument/2006/relationships/hyperlink" Target="https://www.longtermplan.nhs.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england.nhs.uk/wp-content/uploads/2019/01/gp-contract-2019.pdf"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F17A-8D1B-4518-97CF-348A9089433F}"/>
              </a:ext>
            </a:extLst>
          </p:cNvPr>
          <p:cNvSpPr>
            <a:spLocks noGrp="1"/>
          </p:cNvSpPr>
          <p:nvPr>
            <p:ph type="ctrTitle"/>
          </p:nvPr>
        </p:nvSpPr>
        <p:spPr/>
        <p:txBody>
          <a:bodyPr>
            <a:normAutofit/>
          </a:bodyPr>
          <a:lstStyle/>
          <a:p>
            <a:r>
              <a:rPr lang="en-GB" sz="2400" dirty="0"/>
              <a:t>Sustainability and Investment in Social Prescribing</a:t>
            </a:r>
            <a:br>
              <a:rPr lang="en-GB" sz="2400" dirty="0"/>
            </a:br>
            <a:r>
              <a:rPr lang="en-GB" sz="2400" dirty="0"/>
              <a:t> Tuesday 7</a:t>
            </a:r>
            <a:r>
              <a:rPr lang="en-GB" sz="2400" baseline="30000" dirty="0"/>
              <a:t>th</a:t>
            </a:r>
            <a:r>
              <a:rPr lang="en-GB" sz="2400" dirty="0"/>
              <a:t> May 2019</a:t>
            </a:r>
            <a:br>
              <a:rPr lang="en-GB" sz="2400" dirty="0"/>
            </a:br>
            <a:r>
              <a:rPr lang="en-GB" sz="2400" dirty="0"/>
              <a:t>Manchester</a:t>
            </a:r>
            <a:br>
              <a:rPr lang="en-GB" sz="2400" dirty="0"/>
            </a:br>
            <a:r>
              <a:rPr lang="en-GB" sz="2400" dirty="0"/>
              <a:t> </a:t>
            </a:r>
          </a:p>
        </p:txBody>
      </p:sp>
      <p:sp>
        <p:nvSpPr>
          <p:cNvPr id="3" name="Subtitle 2">
            <a:extLst>
              <a:ext uri="{FF2B5EF4-FFF2-40B4-BE49-F238E27FC236}">
                <a16:creationId xmlns:a16="http://schemas.microsoft.com/office/drawing/2014/main" id="{6D519BCD-A2CB-4AB3-B908-23E779D44DD8}"/>
              </a:ext>
            </a:extLst>
          </p:cNvPr>
          <p:cNvSpPr>
            <a:spLocks noGrp="1"/>
          </p:cNvSpPr>
          <p:nvPr>
            <p:ph type="subTitle" idx="1"/>
          </p:nvPr>
        </p:nvSpPr>
        <p:spPr/>
        <p:txBody>
          <a:bodyPr>
            <a:normAutofit/>
          </a:bodyPr>
          <a:lstStyle/>
          <a:p>
            <a:r>
              <a:rPr lang="en-GB" b="1" dirty="0"/>
              <a:t>Primary care networks and Social Prescribing – a national perspective</a:t>
            </a:r>
          </a:p>
          <a:p>
            <a:r>
              <a:rPr lang="en-GB" dirty="0"/>
              <a:t>Susanne Cox, Manager, Personalised Care, NHS England</a:t>
            </a:r>
          </a:p>
          <a:p>
            <a:r>
              <a:rPr lang="en-GB" dirty="0">
                <a:hlinkClick r:id="rId2"/>
              </a:rPr>
              <a:t>susanne.cox1@nhs.net</a:t>
            </a:r>
            <a:endParaRPr lang="en-GB" dirty="0"/>
          </a:p>
          <a:p>
            <a:endParaRPr lang="en-GB" dirty="0"/>
          </a:p>
          <a:p>
            <a:endParaRPr lang="en-GB" dirty="0"/>
          </a:p>
        </p:txBody>
      </p:sp>
      <p:pic>
        <p:nvPicPr>
          <p:cNvPr id="5" name="Picture 4">
            <a:extLst>
              <a:ext uri="{FF2B5EF4-FFF2-40B4-BE49-F238E27FC236}">
                <a16:creationId xmlns:a16="http://schemas.microsoft.com/office/drawing/2014/main" id="{E12E29DA-1B2C-4729-8CD4-2AF1062A5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50" y="1204731"/>
            <a:ext cx="836266" cy="348274"/>
          </a:xfrm>
          <a:prstGeom prst="rect">
            <a:avLst/>
          </a:prstGeom>
        </p:spPr>
      </p:pic>
    </p:spTree>
    <p:extLst>
      <p:ext uri="{BB962C8B-B14F-4D97-AF65-F5344CB8AC3E}">
        <p14:creationId xmlns:p14="http://schemas.microsoft.com/office/powerpoint/2010/main" val="90999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7634" y="1538792"/>
            <a:ext cx="6447977" cy="4461959"/>
          </a:xfrm>
        </p:spPr>
        <p:txBody>
          <a:bodyPr>
            <a:normAutofit fontScale="55000" lnSpcReduction="20000"/>
          </a:bodyPr>
          <a:lstStyle/>
          <a:p>
            <a:pPr marL="0" indent="0">
              <a:lnSpc>
                <a:spcPct val="115000"/>
              </a:lnSpc>
              <a:spcAft>
                <a:spcPts val="450"/>
              </a:spcAft>
              <a:buNone/>
            </a:pPr>
            <a:r>
              <a:rPr lang="en-GB" sz="2175" dirty="0">
                <a:latin typeface="Arial" panose="020B0604020202020204" pitchFamily="34" charset="0"/>
                <a:ea typeface="Calibri"/>
                <a:cs typeface="Arial" panose="020B0604020202020204" pitchFamily="34" charset="0"/>
              </a:rPr>
              <a:t>Social prescribing link workers will be </a:t>
            </a:r>
            <a:r>
              <a:rPr lang="en-GB" sz="2175" b="1" dirty="0">
                <a:latin typeface="Arial" panose="020B0604020202020204" pitchFamily="34" charset="0"/>
                <a:ea typeface="Calibri"/>
                <a:cs typeface="Arial" panose="020B0604020202020204" pitchFamily="34" charset="0"/>
              </a:rPr>
              <a:t>embedded within primary care network multi-disciplinary teams</a:t>
            </a:r>
            <a:r>
              <a:rPr lang="en-GB" sz="2175" dirty="0">
                <a:latin typeface="Arial" panose="020B0604020202020204" pitchFamily="34" charset="0"/>
                <a:ea typeface="Calibri"/>
                <a:cs typeface="Arial" panose="020B0604020202020204" pitchFamily="34" charset="0"/>
              </a:rPr>
              <a:t> to:</a:t>
            </a:r>
          </a:p>
          <a:p>
            <a:pPr>
              <a:lnSpc>
                <a:spcPct val="115000"/>
              </a:lnSpc>
              <a:spcAft>
                <a:spcPts val="450"/>
              </a:spcAft>
              <a:buFont typeface="Symbol"/>
              <a:buChar char=""/>
            </a:pPr>
            <a:r>
              <a:rPr lang="en-GB" sz="2175" dirty="0">
                <a:latin typeface="Arial" panose="020B0604020202020204" pitchFamily="34" charset="0"/>
                <a:ea typeface="Calibri"/>
                <a:cs typeface="Arial" panose="020B0604020202020204" pitchFamily="34" charset="0"/>
              </a:rPr>
              <a:t>provide </a:t>
            </a:r>
            <a:r>
              <a:rPr lang="en-GB" sz="2175" b="1" dirty="0">
                <a:latin typeface="Arial" panose="020B0604020202020204" pitchFamily="34" charset="0"/>
                <a:ea typeface="Calibri"/>
                <a:cs typeface="Arial" panose="020B0604020202020204" pitchFamily="34" charset="0"/>
              </a:rPr>
              <a:t>personalised support to individuals, their families and carers </a:t>
            </a:r>
            <a:r>
              <a:rPr lang="en-GB" sz="2175" dirty="0">
                <a:latin typeface="Arial" panose="020B0604020202020204" pitchFamily="34" charset="0"/>
                <a:ea typeface="Calibri"/>
                <a:cs typeface="Arial" panose="020B0604020202020204" pitchFamily="34" charset="0"/>
              </a:rPr>
              <a:t>to take control of their wellbeing, live independently, and improve their health outcomes</a:t>
            </a:r>
          </a:p>
          <a:p>
            <a:pPr>
              <a:lnSpc>
                <a:spcPct val="115000"/>
              </a:lnSpc>
              <a:spcAft>
                <a:spcPts val="450"/>
              </a:spcAft>
              <a:buFont typeface="Symbol"/>
              <a:buChar char=""/>
            </a:pPr>
            <a:r>
              <a:rPr lang="en-GB" sz="2175" dirty="0">
                <a:latin typeface="Arial" panose="020B0604020202020204" pitchFamily="34" charset="0"/>
                <a:ea typeface="Calibri"/>
                <a:cs typeface="Arial" panose="020B0604020202020204" pitchFamily="34" charset="0"/>
              </a:rPr>
              <a:t>develop trusting relationships by giving people time and focusing on ‘</a:t>
            </a:r>
            <a:r>
              <a:rPr lang="en-GB" sz="2175" b="1" dirty="0">
                <a:latin typeface="Arial" panose="020B0604020202020204" pitchFamily="34" charset="0"/>
                <a:ea typeface="Calibri"/>
                <a:cs typeface="Arial" panose="020B0604020202020204" pitchFamily="34" charset="0"/>
              </a:rPr>
              <a:t>what matters </a:t>
            </a:r>
            <a:r>
              <a:rPr lang="en-GB" sz="2175" dirty="0">
                <a:latin typeface="Arial" panose="020B0604020202020204" pitchFamily="34" charset="0"/>
                <a:ea typeface="Calibri"/>
                <a:cs typeface="Arial" panose="020B0604020202020204" pitchFamily="34" charset="0"/>
              </a:rPr>
              <a:t>to them’</a:t>
            </a:r>
          </a:p>
          <a:p>
            <a:pPr>
              <a:lnSpc>
                <a:spcPct val="115000"/>
              </a:lnSpc>
              <a:spcAft>
                <a:spcPts val="450"/>
              </a:spcAft>
              <a:buFont typeface="Symbol"/>
              <a:buChar char=""/>
            </a:pPr>
            <a:r>
              <a:rPr lang="en-GB" sz="2175" dirty="0">
                <a:latin typeface="Arial" panose="020B0604020202020204" pitchFamily="34" charset="0"/>
                <a:ea typeface="Calibri"/>
                <a:cs typeface="Arial" panose="020B0604020202020204" pitchFamily="34" charset="0"/>
              </a:rPr>
              <a:t>take a </a:t>
            </a:r>
            <a:r>
              <a:rPr lang="en-GB" sz="2175" b="1" dirty="0">
                <a:latin typeface="Arial" panose="020B0604020202020204" pitchFamily="34" charset="0"/>
                <a:ea typeface="Calibri"/>
                <a:cs typeface="Arial" panose="020B0604020202020204" pitchFamily="34" charset="0"/>
              </a:rPr>
              <a:t>holistic approach</a:t>
            </a:r>
            <a:r>
              <a:rPr lang="en-GB" sz="2175" dirty="0">
                <a:latin typeface="Arial" panose="020B0604020202020204" pitchFamily="34" charset="0"/>
                <a:ea typeface="Calibri"/>
                <a:cs typeface="Arial" panose="020B0604020202020204" pitchFamily="34" charset="0"/>
              </a:rPr>
              <a:t>, based on the person’s priorities, and the wider determinants of health</a:t>
            </a:r>
          </a:p>
          <a:p>
            <a:pPr>
              <a:lnSpc>
                <a:spcPct val="115000"/>
              </a:lnSpc>
              <a:spcAft>
                <a:spcPts val="450"/>
              </a:spcAft>
              <a:buFont typeface="Symbol"/>
              <a:buChar char=""/>
            </a:pPr>
            <a:r>
              <a:rPr lang="en-GB" sz="2175" dirty="0">
                <a:latin typeface="Arial" panose="020B0604020202020204" pitchFamily="34" charset="0"/>
                <a:ea typeface="Calibri"/>
                <a:cs typeface="Arial" panose="020B0604020202020204" pitchFamily="34" charset="0"/>
              </a:rPr>
              <a:t>co-produce a simple personalised care and </a:t>
            </a:r>
            <a:r>
              <a:rPr lang="en-GB" sz="2175" b="1" dirty="0">
                <a:latin typeface="Arial" panose="020B0604020202020204" pitchFamily="34" charset="0"/>
                <a:ea typeface="Calibri"/>
                <a:cs typeface="Arial" panose="020B0604020202020204" pitchFamily="34" charset="0"/>
              </a:rPr>
              <a:t>support plan </a:t>
            </a:r>
            <a:r>
              <a:rPr lang="en-GB" sz="2175" dirty="0">
                <a:latin typeface="Arial" panose="020B0604020202020204" pitchFamily="34" charset="0"/>
                <a:ea typeface="Calibri"/>
                <a:cs typeface="Arial" panose="020B0604020202020204" pitchFamily="34" charset="0"/>
              </a:rPr>
              <a:t>to improve health and wellbeing</a:t>
            </a:r>
          </a:p>
          <a:p>
            <a:pPr>
              <a:lnSpc>
                <a:spcPct val="115000"/>
              </a:lnSpc>
              <a:spcAft>
                <a:spcPts val="450"/>
              </a:spcAft>
              <a:buClr>
                <a:srgbClr val="0072C6"/>
              </a:buClr>
              <a:buFont typeface="Symbol"/>
              <a:buChar char=""/>
            </a:pPr>
            <a:r>
              <a:rPr lang="en-GB" sz="2175" dirty="0">
                <a:solidFill>
                  <a:prstClr val="black"/>
                </a:solidFill>
                <a:latin typeface="Arial" panose="020B0604020202020204" pitchFamily="34" charset="0"/>
                <a:ea typeface="Calibri"/>
                <a:cs typeface="Arial" panose="020B0604020202020204" pitchFamily="34" charset="0"/>
              </a:rPr>
              <a:t>introduce or reconnect people to </a:t>
            </a:r>
            <a:r>
              <a:rPr lang="en-GB" sz="2175" b="1" dirty="0">
                <a:solidFill>
                  <a:prstClr val="black"/>
                </a:solidFill>
                <a:latin typeface="Arial" panose="020B0604020202020204" pitchFamily="34" charset="0"/>
                <a:ea typeface="Calibri"/>
                <a:cs typeface="Arial" panose="020B0604020202020204" pitchFamily="34" charset="0"/>
              </a:rPr>
              <a:t>community groups and services </a:t>
            </a:r>
          </a:p>
          <a:p>
            <a:pPr>
              <a:lnSpc>
                <a:spcPct val="115000"/>
              </a:lnSpc>
              <a:spcAft>
                <a:spcPts val="450"/>
              </a:spcAft>
              <a:buClr>
                <a:srgbClr val="0072C6"/>
              </a:buClr>
              <a:buFont typeface="Symbol"/>
              <a:buChar char=""/>
            </a:pPr>
            <a:r>
              <a:rPr lang="en-GB" sz="2175" dirty="0">
                <a:solidFill>
                  <a:prstClr val="black"/>
                </a:solidFill>
                <a:latin typeface="Arial" panose="020B0604020202020204" pitchFamily="34" charset="0"/>
                <a:ea typeface="Calibri"/>
                <a:cs typeface="Arial" panose="020B0604020202020204" pitchFamily="34" charset="0"/>
              </a:rPr>
              <a:t>evaluate the individual impact of a </a:t>
            </a:r>
            <a:r>
              <a:rPr lang="en-GB" sz="2175" b="1" dirty="0">
                <a:solidFill>
                  <a:prstClr val="black"/>
                </a:solidFill>
                <a:latin typeface="Arial" panose="020B0604020202020204" pitchFamily="34" charset="0"/>
                <a:ea typeface="Calibri"/>
                <a:cs typeface="Arial" panose="020B0604020202020204" pitchFamily="34" charset="0"/>
              </a:rPr>
              <a:t>person’s wellness progress</a:t>
            </a:r>
          </a:p>
          <a:p>
            <a:pPr>
              <a:lnSpc>
                <a:spcPct val="115000"/>
              </a:lnSpc>
              <a:spcAft>
                <a:spcPts val="450"/>
              </a:spcAft>
              <a:buClr>
                <a:srgbClr val="0072C6"/>
              </a:buClr>
              <a:buFont typeface="Symbol"/>
              <a:buChar char=""/>
            </a:pPr>
            <a:r>
              <a:rPr lang="en-GB" sz="2175" dirty="0">
                <a:solidFill>
                  <a:prstClr val="black"/>
                </a:solidFill>
                <a:latin typeface="Arial" panose="020B0604020202020204" pitchFamily="34" charset="0"/>
                <a:ea typeface="Calibri"/>
                <a:cs typeface="Arial" panose="020B0604020202020204" pitchFamily="34" charset="0"/>
              </a:rPr>
              <a:t>record referrals within GP clinical systems using the national </a:t>
            </a:r>
            <a:r>
              <a:rPr lang="en-GB" sz="2175" b="1" dirty="0">
                <a:solidFill>
                  <a:prstClr val="black"/>
                </a:solidFill>
                <a:latin typeface="Arial" panose="020B0604020202020204" pitchFamily="34" charset="0"/>
                <a:ea typeface="Calibri"/>
                <a:cs typeface="Arial" panose="020B0604020202020204" pitchFamily="34" charset="0"/>
              </a:rPr>
              <a:t>SNOMED</a:t>
            </a:r>
            <a:r>
              <a:rPr lang="en-GB" sz="2175" dirty="0">
                <a:solidFill>
                  <a:prstClr val="black"/>
                </a:solidFill>
                <a:latin typeface="Arial" panose="020B0604020202020204" pitchFamily="34" charset="0"/>
                <a:ea typeface="Calibri"/>
                <a:cs typeface="Arial" panose="020B0604020202020204" pitchFamily="34" charset="0"/>
              </a:rPr>
              <a:t> social prescribing codes</a:t>
            </a:r>
          </a:p>
          <a:p>
            <a:pPr>
              <a:lnSpc>
                <a:spcPct val="115000"/>
              </a:lnSpc>
              <a:spcAft>
                <a:spcPts val="450"/>
              </a:spcAft>
              <a:buClr>
                <a:srgbClr val="0072C6"/>
              </a:buClr>
              <a:buFont typeface="Symbol"/>
              <a:buChar char=""/>
            </a:pPr>
            <a:r>
              <a:rPr lang="en-GB" sz="2175" dirty="0">
                <a:solidFill>
                  <a:prstClr val="black"/>
                </a:solidFill>
                <a:latin typeface="Arial" panose="020B0604020202020204" pitchFamily="34" charset="0"/>
                <a:ea typeface="Calibri"/>
                <a:cs typeface="Arial" panose="020B0604020202020204" pitchFamily="34" charset="0"/>
              </a:rPr>
              <a:t>support the delivery of the comprehensive model of </a:t>
            </a:r>
            <a:r>
              <a:rPr lang="en-GB" sz="2175" b="1" dirty="0">
                <a:solidFill>
                  <a:prstClr val="black"/>
                </a:solidFill>
                <a:latin typeface="Arial" panose="020B0604020202020204" pitchFamily="34" charset="0"/>
                <a:ea typeface="Calibri"/>
                <a:cs typeface="Arial" panose="020B0604020202020204" pitchFamily="34" charset="0"/>
              </a:rPr>
              <a:t>personalised care</a:t>
            </a:r>
          </a:p>
          <a:p>
            <a:pPr>
              <a:lnSpc>
                <a:spcPct val="115000"/>
              </a:lnSpc>
              <a:spcAft>
                <a:spcPts val="450"/>
              </a:spcAft>
              <a:buClr>
                <a:srgbClr val="0072C6"/>
              </a:buClr>
              <a:buFont typeface="Symbol"/>
              <a:buChar char=""/>
            </a:pPr>
            <a:r>
              <a:rPr lang="en-GB" sz="2175" dirty="0">
                <a:solidFill>
                  <a:prstClr val="black"/>
                </a:solidFill>
                <a:latin typeface="Arial" panose="020B0604020202020204" pitchFamily="34" charset="0"/>
                <a:ea typeface="Calibri"/>
                <a:cs typeface="Arial" panose="020B0604020202020204" pitchFamily="34" charset="0"/>
              </a:rPr>
              <a:t>draw on and increase the </a:t>
            </a:r>
            <a:r>
              <a:rPr lang="en-GB" sz="2175" b="1" dirty="0">
                <a:solidFill>
                  <a:prstClr val="black"/>
                </a:solidFill>
                <a:latin typeface="Arial" panose="020B0604020202020204" pitchFamily="34" charset="0"/>
                <a:ea typeface="Calibri"/>
                <a:cs typeface="Arial" panose="020B0604020202020204" pitchFamily="34" charset="0"/>
              </a:rPr>
              <a:t>strengths and capacities of local communities</a:t>
            </a:r>
            <a:r>
              <a:rPr lang="en-GB" sz="2175" dirty="0">
                <a:solidFill>
                  <a:prstClr val="black"/>
                </a:solidFill>
                <a:latin typeface="Arial" panose="020B0604020202020204" pitchFamily="34" charset="0"/>
                <a:ea typeface="Calibri"/>
                <a:cs typeface="Arial" panose="020B0604020202020204" pitchFamily="34" charset="0"/>
              </a:rPr>
              <a:t>, enabling local VCSE organisations and community groups to receive social prescribing referrals.</a:t>
            </a:r>
          </a:p>
          <a:p>
            <a:pPr>
              <a:lnSpc>
                <a:spcPct val="115000"/>
              </a:lnSpc>
              <a:spcAft>
                <a:spcPts val="450"/>
              </a:spcAft>
              <a:buFont typeface="Symbol"/>
              <a:buChar char=""/>
            </a:pPr>
            <a:endParaRPr lang="en-GB" dirty="0">
              <a:latin typeface="Calibri"/>
              <a:ea typeface="Calibri"/>
              <a:cs typeface="Times New Roman"/>
            </a:endParaRPr>
          </a:p>
          <a:p>
            <a:pPr marL="0" indent="0">
              <a:buNone/>
            </a:pPr>
            <a:endParaRPr lang="en-GB" dirty="0"/>
          </a:p>
        </p:txBody>
      </p:sp>
      <p:sp>
        <p:nvSpPr>
          <p:cNvPr id="4" name="Title 3"/>
          <p:cNvSpPr>
            <a:spLocks noGrp="1"/>
          </p:cNvSpPr>
          <p:nvPr>
            <p:ph type="title"/>
          </p:nvPr>
        </p:nvSpPr>
        <p:spPr>
          <a:xfrm>
            <a:off x="1277635" y="1052737"/>
            <a:ext cx="5114288" cy="486054"/>
          </a:xfrm>
        </p:spPr>
        <p:txBody>
          <a:bodyPr>
            <a:noAutofit/>
          </a:bodyPr>
          <a:lstStyle/>
          <a:p>
            <a:r>
              <a:rPr lang="en-GB" sz="2100" b="1" dirty="0">
                <a:solidFill>
                  <a:schemeClr val="accent1">
                    <a:lumMod val="75000"/>
                  </a:schemeClr>
                </a:solidFill>
                <a:latin typeface="Arial" panose="020B0604020202020204" pitchFamily="34" charset="0"/>
                <a:cs typeface="Arial" panose="020B0604020202020204" pitchFamily="34" charset="0"/>
              </a:rPr>
              <a:t>Link workers in Primary Care Networks</a:t>
            </a:r>
          </a:p>
        </p:txBody>
      </p:sp>
      <p:pic>
        <p:nvPicPr>
          <p:cNvPr id="5" name="Picture 4" descr="A picture containing clipart&#10;&#10;Description generated with very high confidence">
            <a:extLst>
              <a:ext uri="{FF2B5EF4-FFF2-40B4-BE49-F238E27FC236}">
                <a16:creationId xmlns:a16="http://schemas.microsoft.com/office/drawing/2014/main" id="{D789EE82-9AB4-4517-99E1-BCDD00B2F319}"/>
              </a:ext>
            </a:extLst>
          </p:cNvPr>
          <p:cNvPicPr>
            <a:picLocks noChangeAspect="1"/>
          </p:cNvPicPr>
          <p:nvPr/>
        </p:nvPicPr>
        <p:blipFill>
          <a:blip r:embed="rId2"/>
          <a:stretch>
            <a:fillRect/>
          </a:stretch>
        </p:blipFill>
        <p:spPr>
          <a:xfrm>
            <a:off x="6915121" y="1077018"/>
            <a:ext cx="810491" cy="327314"/>
          </a:xfrm>
          <a:prstGeom prst="rect">
            <a:avLst/>
          </a:prstGeom>
        </p:spPr>
      </p:pic>
    </p:spTree>
    <p:extLst>
      <p:ext uri="{BB962C8B-B14F-4D97-AF65-F5344CB8AC3E}">
        <p14:creationId xmlns:p14="http://schemas.microsoft.com/office/powerpoint/2010/main" val="116439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2" y="1900860"/>
            <a:ext cx="6298922" cy="3973168"/>
          </a:xfrm>
        </p:spPr>
        <p:txBody>
          <a:bodyPr>
            <a:normAutofit/>
          </a:bodyPr>
          <a:lstStyle/>
          <a:p>
            <a:pPr marL="0" indent="0">
              <a:buNone/>
            </a:pPr>
            <a:r>
              <a:rPr lang="en-GB" sz="1350" dirty="0">
                <a:latin typeface="Arial" panose="020B0604020202020204" pitchFamily="34" charset="0"/>
                <a:cs typeface="Arial" panose="020B0604020202020204" pitchFamily="34" charset="0"/>
              </a:rPr>
              <a:t>CCGs will be encouraged to bring local partners together to </a:t>
            </a:r>
            <a:r>
              <a:rPr lang="en-GB" sz="1350" b="1" dirty="0">
                <a:latin typeface="Arial" panose="020B0604020202020204" pitchFamily="34" charset="0"/>
                <a:cs typeface="Arial" panose="020B0604020202020204" pitchFamily="34" charset="0"/>
              </a:rPr>
              <a:t>develop a shared local plan for social prescribing (by June 2019)</a:t>
            </a:r>
            <a:r>
              <a:rPr lang="en-GB" sz="1350" dirty="0">
                <a:latin typeface="Arial" panose="020B0604020202020204" pitchFamily="34" charset="0"/>
                <a:cs typeface="Arial" panose="020B0604020202020204" pitchFamily="34" charset="0"/>
              </a:rPr>
              <a:t>, including local authorities, primary care networks, VCSE leaders, existing social prescribing connector schemes and other partners. </a:t>
            </a:r>
          </a:p>
          <a:p>
            <a:pPr marL="0" indent="0">
              <a:buNone/>
            </a:pPr>
            <a:r>
              <a:rPr lang="en-GB" sz="1350" dirty="0">
                <a:latin typeface="Arial" panose="020B0604020202020204" pitchFamily="34" charset="0"/>
                <a:cs typeface="Arial" panose="020B0604020202020204" pitchFamily="34" charset="0"/>
              </a:rPr>
              <a:t>Plans should include:</a:t>
            </a:r>
          </a:p>
          <a:p>
            <a:pPr lvl="0"/>
            <a:r>
              <a:rPr lang="en-GB" sz="1350" dirty="0">
                <a:latin typeface="Arial" panose="020B0604020202020204" pitchFamily="34" charset="0"/>
                <a:cs typeface="Arial" panose="020B0604020202020204" pitchFamily="34" charset="0"/>
              </a:rPr>
              <a:t>How partners will </a:t>
            </a:r>
            <a:r>
              <a:rPr lang="en-GB" sz="1350" b="1" dirty="0">
                <a:latin typeface="Arial" panose="020B0604020202020204" pitchFamily="34" charset="0"/>
                <a:cs typeface="Arial" panose="020B0604020202020204" pitchFamily="34" charset="0"/>
              </a:rPr>
              <a:t>build on existing local social prescribing</a:t>
            </a:r>
            <a:r>
              <a:rPr lang="en-GB" sz="1350" dirty="0">
                <a:latin typeface="Arial" panose="020B0604020202020204" pitchFamily="34" charset="0"/>
                <a:cs typeface="Arial" panose="020B0604020202020204" pitchFamily="34" charset="0"/>
              </a:rPr>
              <a:t> connector schemes to avoid duplication and maximise impact</a:t>
            </a:r>
          </a:p>
          <a:p>
            <a:pPr lvl="0"/>
            <a:r>
              <a:rPr lang="en-GB" sz="1350" dirty="0">
                <a:latin typeface="Arial" panose="020B0604020202020204" pitchFamily="34" charset="0"/>
                <a:cs typeface="Arial" panose="020B0604020202020204" pitchFamily="34" charset="0"/>
              </a:rPr>
              <a:t>How social prescribing link workers will be embedded in all </a:t>
            </a:r>
            <a:r>
              <a:rPr lang="en-GB" sz="1350" b="1" dirty="0">
                <a:latin typeface="Arial" panose="020B0604020202020204" pitchFamily="34" charset="0"/>
                <a:cs typeface="Arial" panose="020B0604020202020204" pitchFamily="34" charset="0"/>
              </a:rPr>
              <a:t>primary care networks </a:t>
            </a:r>
            <a:r>
              <a:rPr lang="en-GB" sz="1350" dirty="0">
                <a:latin typeface="Arial" panose="020B0604020202020204" pitchFamily="34" charset="0"/>
                <a:cs typeface="Arial" panose="020B0604020202020204" pitchFamily="34" charset="0"/>
              </a:rPr>
              <a:t>across the local area</a:t>
            </a:r>
          </a:p>
          <a:p>
            <a:pPr lvl="0"/>
            <a:r>
              <a:rPr lang="en-GB" sz="1350" dirty="0">
                <a:latin typeface="Arial" panose="020B0604020202020204" pitchFamily="34" charset="0"/>
                <a:cs typeface="Arial" panose="020B0604020202020204" pitchFamily="34" charset="0"/>
              </a:rPr>
              <a:t>How additional link workers will be </a:t>
            </a:r>
            <a:r>
              <a:rPr lang="en-GB" sz="1350" b="1" dirty="0">
                <a:latin typeface="Arial" panose="020B0604020202020204" pitchFamily="34" charset="0"/>
                <a:cs typeface="Arial" panose="020B0604020202020204" pitchFamily="34" charset="0"/>
              </a:rPr>
              <a:t>recruited locally</a:t>
            </a:r>
          </a:p>
          <a:p>
            <a:pPr lvl="0"/>
            <a:r>
              <a:rPr lang="en-GB" sz="1350" dirty="0">
                <a:latin typeface="Arial" panose="020B0604020202020204" pitchFamily="34" charset="0"/>
                <a:cs typeface="Arial" panose="020B0604020202020204" pitchFamily="34" charset="0"/>
              </a:rPr>
              <a:t>Shared commitment to </a:t>
            </a:r>
            <a:r>
              <a:rPr lang="en-GB" sz="1350" b="1" dirty="0">
                <a:latin typeface="Arial" panose="020B0604020202020204" pitchFamily="34" charset="0"/>
                <a:cs typeface="Arial" panose="020B0604020202020204" pitchFamily="34" charset="0"/>
              </a:rPr>
              <a:t>support for the VCSE sector and community groups </a:t>
            </a:r>
            <a:r>
              <a:rPr lang="en-GB" sz="1350" dirty="0">
                <a:latin typeface="Arial" panose="020B0604020202020204" pitchFamily="34" charset="0"/>
                <a:cs typeface="Arial" panose="020B0604020202020204" pitchFamily="34" charset="0"/>
              </a:rPr>
              <a:t>to receive social prescribing referrals, through funding and development support. </a:t>
            </a:r>
          </a:p>
          <a:p>
            <a:pPr lvl="0"/>
            <a:endParaRPr lang="en-GB" sz="1500" dirty="0">
              <a:latin typeface="Arial" panose="020B0604020202020204" pitchFamily="34" charset="0"/>
              <a:cs typeface="Arial" panose="020B0604020202020204" pitchFamily="34" charset="0"/>
            </a:endParaRPr>
          </a:p>
          <a:p>
            <a:pPr marL="0" indent="0">
              <a:buNone/>
            </a:pPr>
            <a:r>
              <a:rPr lang="en-GB" sz="1200" dirty="0">
                <a:solidFill>
                  <a:prstClr val="black"/>
                </a:solidFill>
                <a:latin typeface="Arial" panose="020B0604020202020204" pitchFamily="34" charset="0"/>
                <a:cs typeface="Arial" panose="020B0604020202020204" pitchFamily="34" charset="0"/>
              </a:rPr>
              <a:t>Templates are available from NHS England: </a:t>
            </a:r>
            <a:r>
              <a:rPr lang="en-GB" sz="1200" u="sng" dirty="0">
                <a:solidFill>
                  <a:prstClr val="black"/>
                </a:solidFill>
                <a:latin typeface="Arial" panose="020B0604020202020204" pitchFamily="34" charset="0"/>
                <a:cs typeface="Arial" panose="020B0604020202020204" pitchFamily="34" charset="0"/>
                <a:hlinkClick r:id="rId2"/>
              </a:rPr>
              <a:t>england.socialprescribing@nhs.net</a:t>
            </a:r>
            <a:endParaRPr lang="en-GB" sz="1200" dirty="0">
              <a:latin typeface="Arial" panose="020B0604020202020204" pitchFamily="34" charset="0"/>
              <a:cs typeface="Arial" panose="020B0604020202020204" pitchFamily="34" charset="0"/>
            </a:endParaRPr>
          </a:p>
          <a:p>
            <a:pPr marL="0" indent="0">
              <a:buNone/>
            </a:pPr>
            <a:endParaRPr lang="en-GB" sz="1500" dirty="0"/>
          </a:p>
        </p:txBody>
      </p:sp>
      <p:sp>
        <p:nvSpPr>
          <p:cNvPr id="3" name="Title 2"/>
          <p:cNvSpPr>
            <a:spLocks noGrp="1"/>
          </p:cNvSpPr>
          <p:nvPr>
            <p:ph type="title"/>
          </p:nvPr>
        </p:nvSpPr>
        <p:spPr>
          <a:xfrm>
            <a:off x="1397509" y="1153935"/>
            <a:ext cx="5517611" cy="500794"/>
          </a:xfrm>
        </p:spPr>
        <p:txBody>
          <a:bodyPr>
            <a:noAutofit/>
          </a:bodyPr>
          <a:lstStyle/>
          <a:p>
            <a:r>
              <a:rPr lang="en-GB" sz="2100" b="1" dirty="0">
                <a:solidFill>
                  <a:schemeClr val="accent1">
                    <a:lumMod val="75000"/>
                  </a:schemeClr>
                </a:solidFill>
                <a:latin typeface="Arial" panose="020B0604020202020204" pitchFamily="34" charset="0"/>
                <a:cs typeface="Arial" panose="020B0604020202020204" pitchFamily="34" charset="0"/>
              </a:rPr>
              <a:t>How can local partners maximise this funding opportunity?</a:t>
            </a:r>
          </a:p>
        </p:txBody>
      </p:sp>
      <p:pic>
        <p:nvPicPr>
          <p:cNvPr id="5" name="Picture 4" descr="A picture containing clipart&#10;&#10;Description generated with very high confidence">
            <a:extLst>
              <a:ext uri="{FF2B5EF4-FFF2-40B4-BE49-F238E27FC236}">
                <a16:creationId xmlns:a16="http://schemas.microsoft.com/office/drawing/2014/main" id="{1E94C7B6-2C74-420D-B759-141F9A878201}"/>
              </a:ext>
            </a:extLst>
          </p:cNvPr>
          <p:cNvPicPr>
            <a:picLocks noChangeAspect="1"/>
          </p:cNvPicPr>
          <p:nvPr/>
        </p:nvPicPr>
        <p:blipFill>
          <a:blip r:embed="rId3"/>
          <a:stretch>
            <a:fillRect/>
          </a:stretch>
        </p:blipFill>
        <p:spPr>
          <a:xfrm>
            <a:off x="6915121" y="1077018"/>
            <a:ext cx="810491" cy="327314"/>
          </a:xfrm>
          <a:prstGeom prst="rect">
            <a:avLst/>
          </a:prstGeom>
        </p:spPr>
      </p:pic>
    </p:spTree>
    <p:extLst>
      <p:ext uri="{BB962C8B-B14F-4D97-AF65-F5344CB8AC3E}">
        <p14:creationId xmlns:p14="http://schemas.microsoft.com/office/powerpoint/2010/main" val="235231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752" y="2029103"/>
            <a:ext cx="6884633" cy="3460870"/>
          </a:xfrm>
        </p:spPr>
        <p:txBody>
          <a:bodyPr>
            <a:normAutofit fontScale="85000" lnSpcReduction="20000"/>
          </a:bodyPr>
          <a:lstStyle/>
          <a:p>
            <a:pPr marL="0" indent="0">
              <a:buNone/>
            </a:pPr>
            <a:endParaRPr lang="en-GB" dirty="0"/>
          </a:p>
          <a:p>
            <a:r>
              <a:rPr lang="en-GB" sz="1800" u="sng" dirty="0">
                <a:solidFill>
                  <a:schemeClr val="accent1"/>
                </a:solidFill>
                <a:ea typeface="Calibri"/>
                <a:cs typeface="Times New Roman"/>
                <a:hlinkClick r:id="rId2">
                  <a:extLst>
                    <a:ext uri="{A12FA001-AC4F-418D-AE19-62706E023703}">
                      <ahyp:hlinkClr xmlns:ahyp="http://schemas.microsoft.com/office/drawing/2018/hyperlinkcolor" val="tx"/>
                    </a:ext>
                  </a:extLst>
                </a:hlinkClick>
              </a:rPr>
              <a:t>Summary Guide to Social Prescribing</a:t>
            </a:r>
            <a:r>
              <a:rPr lang="en-GB" sz="1800" dirty="0">
                <a:solidFill>
                  <a:schemeClr val="accent1"/>
                </a:solidFill>
                <a:ea typeface="Calibri"/>
              </a:rPr>
              <a:t> </a:t>
            </a:r>
          </a:p>
          <a:p>
            <a:pPr marL="0" indent="0">
              <a:buNone/>
            </a:pPr>
            <a:endParaRPr lang="en-GB" sz="1800" dirty="0">
              <a:solidFill>
                <a:schemeClr val="accent1"/>
              </a:solidFill>
              <a:ea typeface="Calibri"/>
            </a:endParaRPr>
          </a:p>
          <a:p>
            <a:r>
              <a:rPr lang="en-GB" sz="1800" u="sng" dirty="0">
                <a:solidFill>
                  <a:schemeClr val="accent1"/>
                </a:solidFill>
                <a:hlinkClick r:id="rId3">
                  <a:extLst>
                    <a:ext uri="{A12FA001-AC4F-418D-AE19-62706E023703}">
                      <ahyp:hlinkClr xmlns:ahyp="http://schemas.microsoft.com/office/drawing/2018/hyperlinkcolor" val="tx"/>
                    </a:ext>
                  </a:extLst>
                </a:hlinkClick>
              </a:rPr>
              <a:t>Universal Personalised Care</a:t>
            </a:r>
            <a:r>
              <a:rPr lang="en-GB" sz="1800" u="sng" dirty="0">
                <a:solidFill>
                  <a:schemeClr val="accent1"/>
                </a:solidFill>
              </a:rPr>
              <a:t> </a:t>
            </a:r>
            <a:endParaRPr lang="en-GB" sz="1800" dirty="0">
              <a:solidFill>
                <a:schemeClr val="accent1"/>
              </a:solidFill>
              <a:ea typeface="Calibri"/>
            </a:endParaRPr>
          </a:p>
          <a:p>
            <a:endParaRPr lang="en-GB" sz="1800" dirty="0">
              <a:solidFill>
                <a:schemeClr val="accent1"/>
              </a:solidFill>
              <a:ea typeface="Times New Roman"/>
              <a:cs typeface="Arial"/>
            </a:endParaRPr>
          </a:p>
          <a:p>
            <a:r>
              <a:rPr lang="en-GB" sz="1800" u="sng" dirty="0">
                <a:solidFill>
                  <a:schemeClr val="accent1"/>
                </a:solidFill>
                <a:ea typeface="Calibri"/>
                <a:cs typeface="Times New Roman"/>
                <a:hlinkClick r:id="rId4">
                  <a:extLst>
                    <a:ext uri="{A12FA001-AC4F-418D-AE19-62706E023703}">
                      <ahyp:hlinkClr xmlns:ahyp="http://schemas.microsoft.com/office/drawing/2018/hyperlinkcolor" val="tx"/>
                    </a:ext>
                  </a:extLst>
                </a:hlinkClick>
              </a:rPr>
              <a:t>NHS Long Term Plan</a:t>
            </a:r>
            <a:endParaRPr lang="en-GB" sz="1800" u="sng" dirty="0">
              <a:solidFill>
                <a:schemeClr val="accent1"/>
              </a:solidFill>
              <a:ea typeface="Calibri"/>
              <a:cs typeface="Times New Roman"/>
            </a:endParaRPr>
          </a:p>
          <a:p>
            <a:pPr marL="0" indent="0">
              <a:buNone/>
            </a:pPr>
            <a:endParaRPr lang="en-GB" sz="1800" u="sng" dirty="0">
              <a:solidFill>
                <a:schemeClr val="accent1"/>
              </a:solidFill>
              <a:ea typeface="Calibri"/>
              <a:cs typeface="Times New Roman"/>
            </a:endParaRPr>
          </a:p>
          <a:p>
            <a:r>
              <a:rPr lang="en-GB" sz="1800" u="sng" dirty="0">
                <a:solidFill>
                  <a:schemeClr val="accent1"/>
                </a:solidFill>
                <a:ea typeface="Calibri"/>
                <a:hlinkClick r:id="rId5">
                  <a:extLst>
                    <a:ext uri="{A12FA001-AC4F-418D-AE19-62706E023703}">
                      <ahyp:hlinkClr xmlns:ahyp="http://schemas.microsoft.com/office/drawing/2018/hyperlinkcolor" val="tx"/>
                    </a:ext>
                  </a:extLst>
                </a:hlinkClick>
              </a:rPr>
              <a:t>Five Year Framework for GP Contract Reform</a:t>
            </a:r>
            <a:endParaRPr lang="en-GB" sz="1800" u="sng" dirty="0">
              <a:solidFill>
                <a:schemeClr val="accent1"/>
              </a:solidFill>
              <a:ea typeface="Calibri"/>
            </a:endParaRPr>
          </a:p>
          <a:p>
            <a:endParaRPr lang="en-GB" sz="1800" u="sng" dirty="0">
              <a:solidFill>
                <a:schemeClr val="accent1"/>
              </a:solidFill>
              <a:ea typeface="Calibri"/>
            </a:endParaRPr>
          </a:p>
          <a:p>
            <a:r>
              <a:rPr lang="en-GB" sz="1800" dirty="0">
                <a:solidFill>
                  <a:schemeClr val="accent1"/>
                </a:solidFill>
                <a:ea typeface="Times New Roman"/>
                <a:cs typeface="Arial"/>
                <a:hlinkClick r:id="rId6">
                  <a:extLst>
                    <a:ext uri="{A12FA001-AC4F-418D-AE19-62706E023703}">
                      <ahyp:hlinkClr xmlns:ahyp="http://schemas.microsoft.com/office/drawing/2018/hyperlinkcolor" val="tx"/>
                    </a:ext>
                  </a:extLst>
                </a:hlinkClick>
              </a:rPr>
              <a:t>Network Contract DES specification 2019/20</a:t>
            </a:r>
            <a:endParaRPr lang="en-GB" sz="1800" dirty="0">
              <a:solidFill>
                <a:schemeClr val="accent1"/>
              </a:solidFill>
              <a:ea typeface="Times New Roman"/>
              <a:cs typeface="Arial"/>
            </a:endParaRPr>
          </a:p>
          <a:p>
            <a:endParaRPr lang="en-GB" sz="1800" dirty="0">
              <a:ea typeface="Times New Roman"/>
              <a:cs typeface="Arial"/>
            </a:endParaRPr>
          </a:p>
          <a:p>
            <a:pPr marL="0" indent="0">
              <a:buNone/>
            </a:pPr>
            <a:r>
              <a:rPr lang="en-GB" sz="1800" dirty="0">
                <a:ea typeface="Times New Roman"/>
                <a:cs typeface="Arial"/>
              </a:rPr>
              <a:t>NHS England has set up an online learning platform to share the latest resources. To join the platform, please contact </a:t>
            </a:r>
            <a:r>
              <a:rPr lang="en-GB" sz="1800" u="sng" dirty="0">
                <a:solidFill>
                  <a:srgbClr val="0000FF"/>
                </a:solidFill>
                <a:ea typeface="Times New Roman"/>
                <a:cs typeface="Arial"/>
                <a:hlinkClick r:id="rId7"/>
              </a:rPr>
              <a:t>england.socialprescribing@nhs.net</a:t>
            </a:r>
            <a:endParaRPr lang="en-GB" sz="1800" u="sng" dirty="0">
              <a:solidFill>
                <a:srgbClr val="0000FF"/>
              </a:solidFill>
              <a:ea typeface="Times New Roman"/>
              <a:cs typeface="Arial"/>
            </a:endParaRPr>
          </a:p>
          <a:p>
            <a:endParaRPr lang="en-GB" u="sng" dirty="0">
              <a:solidFill>
                <a:srgbClr val="0000FF"/>
              </a:solidFill>
              <a:ea typeface="Times New Roman"/>
              <a:cs typeface="Arial"/>
            </a:endParaRPr>
          </a:p>
          <a:p>
            <a:endParaRPr lang="en-GB" dirty="0">
              <a:ea typeface="Times New Roman"/>
              <a:cs typeface="Times New Roman"/>
            </a:endParaRPr>
          </a:p>
          <a:p>
            <a:pPr marL="0" indent="0">
              <a:buNone/>
            </a:pPr>
            <a:endParaRPr lang="en-GB" dirty="0"/>
          </a:p>
        </p:txBody>
      </p:sp>
      <p:sp>
        <p:nvSpPr>
          <p:cNvPr id="4" name="Title 3"/>
          <p:cNvSpPr>
            <a:spLocks noGrp="1"/>
          </p:cNvSpPr>
          <p:nvPr>
            <p:ph type="title"/>
          </p:nvPr>
        </p:nvSpPr>
        <p:spPr>
          <a:xfrm>
            <a:off x="1118587" y="1131094"/>
            <a:ext cx="7396763" cy="994172"/>
          </a:xfrm>
        </p:spPr>
        <p:txBody>
          <a:bodyPr>
            <a:normAutofit/>
          </a:bodyPr>
          <a:lstStyle/>
          <a:p>
            <a:r>
              <a:rPr lang="en-GB" sz="2100" b="1" dirty="0">
                <a:solidFill>
                  <a:schemeClr val="accent1">
                    <a:lumMod val="75000"/>
                  </a:schemeClr>
                </a:solidFill>
                <a:latin typeface="Arial" panose="020B0604020202020204" pitchFamily="34" charset="0"/>
                <a:cs typeface="Arial" panose="020B0604020202020204" pitchFamily="34" charset="0"/>
              </a:rPr>
              <a:t>NHS England publications</a:t>
            </a:r>
            <a:r>
              <a:rPr lang="en-GB" sz="2100" b="1" dirty="0">
                <a:solidFill>
                  <a:schemeClr val="accent1"/>
                </a:solidFill>
                <a:latin typeface="Arial" panose="020B0604020202020204" pitchFamily="34" charset="0"/>
                <a:cs typeface="Arial" panose="020B0604020202020204" pitchFamily="34" charset="0"/>
              </a:rPr>
              <a:t>: </a:t>
            </a:r>
          </a:p>
        </p:txBody>
      </p:sp>
      <p:pic>
        <p:nvPicPr>
          <p:cNvPr id="5" name="Picture 4" descr="A picture containing clipart&#10;&#10;Description generated with very high confidence">
            <a:extLst>
              <a:ext uri="{FF2B5EF4-FFF2-40B4-BE49-F238E27FC236}">
                <a16:creationId xmlns:a16="http://schemas.microsoft.com/office/drawing/2014/main" id="{DE66CAF0-0224-48A8-9433-5AE3A300541D}"/>
              </a:ext>
            </a:extLst>
          </p:cNvPr>
          <p:cNvPicPr>
            <a:picLocks noChangeAspect="1"/>
          </p:cNvPicPr>
          <p:nvPr/>
        </p:nvPicPr>
        <p:blipFill>
          <a:blip r:embed="rId8"/>
          <a:stretch>
            <a:fillRect/>
          </a:stretch>
        </p:blipFill>
        <p:spPr>
          <a:xfrm>
            <a:off x="6915121" y="1077018"/>
            <a:ext cx="810491" cy="327314"/>
          </a:xfrm>
          <a:prstGeom prst="rect">
            <a:avLst/>
          </a:prstGeom>
        </p:spPr>
      </p:pic>
    </p:spTree>
    <p:extLst>
      <p:ext uri="{BB962C8B-B14F-4D97-AF65-F5344CB8AC3E}">
        <p14:creationId xmlns:p14="http://schemas.microsoft.com/office/powerpoint/2010/main" val="399618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GMCA Black logo expanded.png">
            <a:extLst>
              <a:ext uri="{FF2B5EF4-FFF2-40B4-BE49-F238E27FC236}">
                <a16:creationId xmlns:a16="http://schemas.microsoft.com/office/drawing/2014/main" id="{A6C208D3-5875-4661-983B-6035D2A78D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44488"/>
            <a:ext cx="22510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T:\Communications\2016\Brand and Collateral\Logos and identity\NHS in GM logo\new 2017 logo\New NHS GM Logo_Colour.png">
            <a:extLst>
              <a:ext uri="{FF2B5EF4-FFF2-40B4-BE49-F238E27FC236}">
                <a16:creationId xmlns:a16="http://schemas.microsoft.com/office/drawing/2014/main" id="{C225504D-94A5-417D-A31B-4D697C30F2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271463"/>
            <a:ext cx="2868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Placeholder 1">
            <a:extLst>
              <a:ext uri="{FF2B5EF4-FFF2-40B4-BE49-F238E27FC236}">
                <a16:creationId xmlns:a16="http://schemas.microsoft.com/office/drawing/2014/main" id="{913CCD89-9C9E-49F5-A84B-E2E37E590B1C}"/>
              </a:ext>
            </a:extLst>
          </p:cNvPr>
          <p:cNvSpPr txBox="1">
            <a:spLocks/>
          </p:cNvSpPr>
          <p:nvPr/>
        </p:nvSpPr>
        <p:spPr bwMode="auto">
          <a:xfrm>
            <a:off x="1116013" y="1484313"/>
            <a:ext cx="7056437" cy="47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n-US" altLang="en-US" sz="3800" b="1" dirty="0">
              <a:solidFill>
                <a:srgbClr val="57717E"/>
              </a:solidFill>
              <a:latin typeface="Arial" panose="020B0604020202020204" pitchFamily="34" charset="0"/>
            </a:endParaRPr>
          </a:p>
          <a:p>
            <a:pPr algn="ctr"/>
            <a:r>
              <a:rPr lang="en-US" altLang="en-US" sz="4400" b="1" dirty="0">
                <a:solidFill>
                  <a:srgbClr val="57717E"/>
                </a:solidFill>
                <a:latin typeface="Arial" panose="020B0604020202020204" pitchFamily="34" charset="0"/>
              </a:rPr>
              <a:t>Social Prescribing in GM</a:t>
            </a:r>
          </a:p>
          <a:p>
            <a:pPr algn="ctr"/>
            <a:endParaRPr lang="en-US" altLang="en-US" sz="3800" b="1" dirty="0">
              <a:solidFill>
                <a:srgbClr val="57717E"/>
              </a:solidFill>
              <a:latin typeface="Arial" panose="020B0604020202020204" pitchFamily="34" charset="0"/>
            </a:endParaRPr>
          </a:p>
          <a:p>
            <a:pPr algn="ctr"/>
            <a:endParaRPr lang="en-GB" altLang="en-US" sz="2800" b="1" dirty="0">
              <a:solidFill>
                <a:srgbClr val="57717E"/>
              </a:solidFill>
              <a:latin typeface="Arial" panose="020B0604020202020204" pitchFamily="34" charset="0"/>
            </a:endParaRPr>
          </a:p>
          <a:p>
            <a:pPr algn="ctr"/>
            <a:endParaRPr lang="en-US" altLang="en-US" sz="3800" b="1" dirty="0">
              <a:solidFill>
                <a:srgbClr val="57717E"/>
              </a:solidFill>
              <a:latin typeface="Arial" panose="020B0604020202020204" pitchFamily="34" charset="0"/>
            </a:endParaRPr>
          </a:p>
          <a:p>
            <a:pPr algn="ctr"/>
            <a:r>
              <a:rPr lang="en-US" altLang="en-US" sz="2000" b="1" dirty="0">
                <a:solidFill>
                  <a:srgbClr val="57717E"/>
                </a:solidFill>
                <a:latin typeface="Arial" panose="020B0604020202020204" pitchFamily="34" charset="0"/>
              </a:rPr>
              <a:t>Giles Wilmore: Associate Lead, People &amp; Communities, Greater Manchester Health &amp; Social Care Partnership</a:t>
            </a:r>
          </a:p>
          <a:p>
            <a:pPr algn="ctr"/>
            <a:endParaRPr lang="en-US" altLang="en-US" sz="2000" b="1" dirty="0">
              <a:solidFill>
                <a:srgbClr val="57717E"/>
              </a:solidFill>
              <a:latin typeface="Arial" panose="020B0604020202020204" pitchFamily="34" charset="0"/>
            </a:endParaRPr>
          </a:p>
          <a:p>
            <a:pPr algn="ctr"/>
            <a:endParaRPr lang="en-US" altLang="en-US" sz="2000" b="1" dirty="0">
              <a:solidFill>
                <a:srgbClr val="57717E"/>
              </a:solidFill>
              <a:latin typeface="Arial" panose="020B0604020202020204" pitchFamily="34" charset="0"/>
            </a:endParaRPr>
          </a:p>
        </p:txBody>
      </p:sp>
    </p:spTree>
    <p:extLst>
      <p:ext uri="{BB962C8B-B14F-4D97-AF65-F5344CB8AC3E}">
        <p14:creationId xmlns:p14="http://schemas.microsoft.com/office/powerpoint/2010/main" val="218398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FD7033C-39BE-463E-8FCF-37EF09B86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0" y="0"/>
            <a:ext cx="91540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91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Placeholder 1"/>
          <p:cNvSpPr txBox="1">
            <a:spLocks/>
          </p:cNvSpPr>
          <p:nvPr/>
        </p:nvSpPr>
        <p:spPr bwMode="auto">
          <a:xfrm>
            <a:off x="468313" y="620713"/>
            <a:ext cx="72469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0" fontAlgn="base" hangingPunct="0">
              <a:spcBef>
                <a:spcPct val="0"/>
              </a:spcBef>
              <a:spcAft>
                <a:spcPct val="0"/>
              </a:spcAft>
            </a:pPr>
            <a:r>
              <a:rPr lang="en-US" altLang="en-US" sz="3600" b="1">
                <a:solidFill>
                  <a:srgbClr val="57717E"/>
                </a:solidFill>
                <a:latin typeface="Arial" panose="020B0604020202020204" pitchFamily="34" charset="0"/>
              </a:rPr>
              <a:t>Activity in 2018/19</a:t>
            </a:r>
          </a:p>
          <a:p>
            <a:pPr defTabSz="914400" eaLnBrk="0" fontAlgn="base" hangingPunct="0">
              <a:spcBef>
                <a:spcPct val="0"/>
              </a:spcBef>
              <a:spcAft>
                <a:spcPct val="0"/>
              </a:spcAft>
            </a:pPr>
            <a:endParaRPr lang="en-GB" altLang="en-US" sz="3600" b="1">
              <a:solidFill>
                <a:srgbClr val="57717E"/>
              </a:solidFill>
              <a:latin typeface="Arial" panose="020B0604020202020204" pitchFamily="34" charset="0"/>
            </a:endParaRPr>
          </a:p>
        </p:txBody>
      </p:sp>
      <p:sp>
        <p:nvSpPr>
          <p:cNvPr id="43011" name="Title Placeholder 1">
            <a:extLst>
              <a:ext uri="{FF2B5EF4-FFF2-40B4-BE49-F238E27FC236}">
                <a16:creationId xmlns:a16="http://schemas.microsoft.com/office/drawing/2014/main" id="{8B7627F5-1486-410C-9797-A97BFC589312}"/>
              </a:ext>
            </a:extLst>
          </p:cNvPr>
          <p:cNvSpPr txBox="1">
            <a:spLocks/>
          </p:cNvSpPr>
          <p:nvPr/>
        </p:nvSpPr>
        <p:spPr bwMode="auto">
          <a:xfrm>
            <a:off x="673100" y="4579938"/>
            <a:ext cx="82296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0" fontAlgn="base" hangingPunct="0">
              <a:spcBef>
                <a:spcPct val="0"/>
              </a:spcBef>
              <a:spcAft>
                <a:spcPct val="0"/>
              </a:spcAft>
              <a:defRPr/>
            </a:pPr>
            <a:r>
              <a:rPr lang="en-GB" altLang="en-US" sz="1400" dirty="0">
                <a:solidFill>
                  <a:prstClr val="black"/>
                </a:solidFill>
                <a:latin typeface="Arial" panose="020B0604020202020204" pitchFamily="34" charset="0"/>
              </a:rPr>
              <a:t>Provisional data as at 30/04/19</a:t>
            </a:r>
          </a:p>
          <a:p>
            <a:pPr defTabSz="914400" eaLnBrk="0" fontAlgn="base" hangingPunct="0">
              <a:spcBef>
                <a:spcPct val="0"/>
              </a:spcBef>
              <a:spcAft>
                <a:spcPct val="0"/>
              </a:spcAft>
              <a:defRPr/>
            </a:pPr>
            <a:endParaRPr lang="en-GB" altLang="en-US" sz="1400" dirty="0">
              <a:solidFill>
                <a:prstClr val="black"/>
              </a:solidFill>
              <a:latin typeface="Arial" panose="020B0604020202020204" pitchFamily="34" charset="0"/>
            </a:endParaRPr>
          </a:p>
          <a:p>
            <a:pPr defTabSz="914400" eaLnBrk="0" fontAlgn="base" hangingPunct="0">
              <a:spcBef>
                <a:spcPct val="0"/>
              </a:spcBef>
              <a:spcAft>
                <a:spcPct val="0"/>
              </a:spcAft>
              <a:defRPr/>
            </a:pPr>
            <a:r>
              <a:rPr lang="en-GB" altLang="en-US" sz="1400" dirty="0">
                <a:solidFill>
                  <a:prstClr val="black"/>
                </a:solidFill>
                <a:latin typeface="Arial" panose="020B0604020202020204" pitchFamily="34" charset="0"/>
              </a:rPr>
              <a:t>Notes</a:t>
            </a:r>
          </a:p>
          <a:p>
            <a:pPr marL="457200" indent="-457200" defTabSz="914400" eaLnBrk="0" fontAlgn="base" hangingPunct="0">
              <a:spcBef>
                <a:spcPct val="0"/>
              </a:spcBef>
              <a:spcAft>
                <a:spcPct val="0"/>
              </a:spcAft>
              <a:buFont typeface="+mj-lt"/>
              <a:buAutoNum type="arabicPeriod"/>
              <a:defRPr/>
            </a:pPr>
            <a:r>
              <a:rPr lang="en-GB" altLang="en-US" sz="1400" dirty="0">
                <a:solidFill>
                  <a:prstClr val="black"/>
                </a:solidFill>
                <a:latin typeface="Arial" panose="020B0604020202020204" pitchFamily="34" charset="0"/>
              </a:rPr>
              <a:t>Data from three localities, some for part-year, and includes some cross-GM plans</a:t>
            </a:r>
          </a:p>
          <a:p>
            <a:pPr marL="457200" indent="-457200" defTabSz="914400" eaLnBrk="0" fontAlgn="base" hangingPunct="0">
              <a:spcBef>
                <a:spcPct val="0"/>
              </a:spcBef>
              <a:spcAft>
                <a:spcPct val="0"/>
              </a:spcAft>
              <a:buFont typeface="+mj-lt"/>
              <a:buAutoNum type="arabicPeriod"/>
              <a:defRPr/>
            </a:pPr>
            <a:r>
              <a:rPr lang="en-GB" altLang="en-US" sz="1400" dirty="0">
                <a:solidFill>
                  <a:prstClr val="black"/>
                </a:solidFill>
                <a:latin typeface="Arial" panose="020B0604020202020204" pitchFamily="34" charset="0"/>
              </a:rPr>
              <a:t>Data from six localities, some for part-year</a:t>
            </a:r>
          </a:p>
          <a:p>
            <a:pPr marL="457200" indent="-457200" defTabSz="914400" eaLnBrk="0" fontAlgn="base" hangingPunct="0">
              <a:spcBef>
                <a:spcPct val="0"/>
              </a:spcBef>
              <a:spcAft>
                <a:spcPct val="0"/>
              </a:spcAft>
              <a:buFont typeface="+mj-lt"/>
              <a:buAutoNum type="arabicPeriod"/>
              <a:defRPr/>
            </a:pPr>
            <a:r>
              <a:rPr lang="en-GB" altLang="en-US" sz="1400" dirty="0">
                <a:solidFill>
                  <a:prstClr val="black"/>
                </a:solidFill>
                <a:latin typeface="Arial" panose="020B0604020202020204" pitchFamily="34" charset="0"/>
              </a:rPr>
              <a:t>To be collected from 2019/20</a:t>
            </a:r>
          </a:p>
          <a:p>
            <a:pPr defTabSz="914400" eaLnBrk="0" fontAlgn="base" hangingPunct="0">
              <a:spcBef>
                <a:spcPct val="0"/>
              </a:spcBef>
              <a:spcAft>
                <a:spcPct val="0"/>
              </a:spcAft>
              <a:defRPr/>
            </a:pPr>
            <a:endParaRPr lang="en-GB" sz="2000" dirty="0">
              <a:solidFill>
                <a:srgbClr val="FF0000"/>
              </a:solidFill>
              <a:latin typeface="Arial" panose="020B0604020202020204" pitchFamily="34" charset="0"/>
            </a:endParaRPr>
          </a:p>
          <a:p>
            <a:pPr defTabSz="914400" eaLnBrk="0" fontAlgn="base" hangingPunct="0">
              <a:spcBef>
                <a:spcPct val="0"/>
              </a:spcBef>
              <a:spcAft>
                <a:spcPct val="0"/>
              </a:spcAft>
              <a:defRPr/>
            </a:pPr>
            <a:endParaRPr lang="en-GB" sz="2000" dirty="0">
              <a:solidFill>
                <a:srgbClr val="FF0000"/>
              </a:solidFill>
              <a:latin typeface="Arial" panose="020B0604020202020204" pitchFamily="34" charset="0"/>
            </a:endParaRPr>
          </a:p>
          <a:p>
            <a:pPr defTabSz="914400" eaLnBrk="0" fontAlgn="base" hangingPunct="0">
              <a:spcBef>
                <a:spcPct val="0"/>
              </a:spcBef>
              <a:spcAft>
                <a:spcPct val="0"/>
              </a:spcAft>
              <a:defRPr/>
            </a:pPr>
            <a:endParaRPr lang="en-GB" sz="2000" dirty="0">
              <a:solidFill>
                <a:srgbClr val="FF0000"/>
              </a:solidFill>
              <a:latin typeface="Arial" panose="020B0604020202020204" pitchFamily="34" charset="0"/>
            </a:endParaRPr>
          </a:p>
          <a:p>
            <a:pPr defTabSz="914400" eaLnBrk="0" fontAlgn="base" hangingPunct="0">
              <a:spcBef>
                <a:spcPct val="0"/>
              </a:spcBef>
              <a:spcAft>
                <a:spcPct val="0"/>
              </a:spcAft>
              <a:defRPr/>
            </a:pPr>
            <a:r>
              <a:rPr lang="en-GB" sz="2000" dirty="0">
                <a:solidFill>
                  <a:srgbClr val="FF0000"/>
                </a:solidFill>
                <a:latin typeface="Arial" panose="020B0604020202020204" pitchFamily="34" charset="0"/>
              </a:rPr>
              <a:t> </a:t>
            </a:r>
          </a:p>
          <a:p>
            <a:pPr defTabSz="914400" eaLnBrk="0" fontAlgn="base" hangingPunct="0">
              <a:spcBef>
                <a:spcPct val="0"/>
              </a:spcBef>
              <a:spcAft>
                <a:spcPct val="0"/>
              </a:spcAft>
              <a:defRPr/>
            </a:pPr>
            <a:r>
              <a:rPr lang="en-GB" altLang="en-US" sz="2000" dirty="0">
                <a:solidFill>
                  <a:srgbClr val="FF0000"/>
                </a:solidFill>
                <a:latin typeface="Arial" panose="020B0604020202020204" pitchFamily="34" charset="0"/>
              </a:rPr>
              <a:t> </a:t>
            </a:r>
            <a:endParaRPr lang="en-US" altLang="en-US" sz="2000" dirty="0">
              <a:solidFill>
                <a:srgbClr val="FF0000"/>
              </a:solidFill>
              <a:latin typeface="Arial" panose="020B0604020202020204" pitchFamily="34" charset="0"/>
            </a:endParaRPr>
          </a:p>
          <a:p>
            <a:pPr defTabSz="914400" eaLnBrk="0" fontAlgn="base" hangingPunct="0">
              <a:spcBef>
                <a:spcPct val="0"/>
              </a:spcBef>
              <a:spcAft>
                <a:spcPct val="0"/>
              </a:spcAft>
              <a:defRPr/>
            </a:pPr>
            <a:endParaRPr lang="en-GB" altLang="en-US" sz="2000" dirty="0">
              <a:solidFill>
                <a:srgbClr val="FF0000"/>
              </a:solidFill>
              <a:latin typeface="Arial" panose="020B0604020202020204" pitchFamily="34" charset="0"/>
            </a:endParaRPr>
          </a:p>
          <a:p>
            <a:pPr defTabSz="914400" eaLnBrk="0" fontAlgn="base" hangingPunct="0">
              <a:spcBef>
                <a:spcPct val="0"/>
              </a:spcBef>
              <a:spcAft>
                <a:spcPct val="0"/>
              </a:spcAft>
              <a:defRPr/>
            </a:pPr>
            <a:endParaRPr lang="en-GB" altLang="en-US" sz="2000" dirty="0">
              <a:solidFill>
                <a:srgbClr val="FF0000"/>
              </a:solidFill>
              <a:latin typeface="Arial" panose="020B0604020202020204" pitchFamily="34" charset="0"/>
            </a:endParaRPr>
          </a:p>
        </p:txBody>
      </p:sp>
      <p:pic>
        <p:nvPicPr>
          <p:cNvPr id="256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63" y="455613"/>
            <a:ext cx="1023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F08F3BC0-F36C-4282-895A-2ECCB961E6F6}"/>
              </a:ext>
            </a:extLst>
          </p:cNvPr>
          <p:cNvGraphicFramePr>
            <a:graphicFrameLocks noGrp="1"/>
          </p:cNvGraphicFramePr>
          <p:nvPr/>
        </p:nvGraphicFramePr>
        <p:xfrm>
          <a:off x="512763" y="1649413"/>
          <a:ext cx="7958137" cy="2931000"/>
        </p:xfrm>
        <a:graphic>
          <a:graphicData uri="http://schemas.openxmlformats.org/drawingml/2006/table">
            <a:tbl>
              <a:tblPr firstRow="1" bandRow="1">
                <a:tableStyleId>{5C22544A-7EE6-4342-B048-85BDC9FD1C3A}</a:tableStyleId>
              </a:tblPr>
              <a:tblGrid>
                <a:gridCol w="1187531">
                  <a:extLst>
                    <a:ext uri="{9D8B030D-6E8A-4147-A177-3AD203B41FA5}">
                      <a16:colId xmlns:a16="http://schemas.microsoft.com/office/drawing/2014/main" val="4012649450"/>
                    </a:ext>
                  </a:extLst>
                </a:gridCol>
                <a:gridCol w="4317712">
                  <a:extLst>
                    <a:ext uri="{9D8B030D-6E8A-4147-A177-3AD203B41FA5}">
                      <a16:colId xmlns:a16="http://schemas.microsoft.com/office/drawing/2014/main" val="3084722019"/>
                    </a:ext>
                  </a:extLst>
                </a:gridCol>
                <a:gridCol w="2452894">
                  <a:extLst>
                    <a:ext uri="{9D8B030D-6E8A-4147-A177-3AD203B41FA5}">
                      <a16:colId xmlns:a16="http://schemas.microsoft.com/office/drawing/2014/main" val="3565946181"/>
                    </a:ext>
                  </a:extLst>
                </a:gridCol>
              </a:tblGrid>
              <a:tr h="370760">
                <a:tc>
                  <a:txBody>
                    <a:bodyPr/>
                    <a:lstStyle/>
                    <a:p>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2018/19 Q4</a:t>
                      </a: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715759"/>
                  </a:ext>
                </a:extLst>
              </a:tr>
              <a:tr h="639941">
                <a:tc>
                  <a:txBody>
                    <a:bodyPr/>
                    <a:lstStyle/>
                    <a:p>
                      <a:endParaRPr lang="en-GB" sz="180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Personalised care and support plans</a:t>
                      </a:r>
                      <a:endParaRPr lang="en-GB" sz="1800" baseline="300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13,539 </a:t>
                      </a:r>
                      <a:r>
                        <a:rPr lang="en-GB" sz="1800" baseline="30000" dirty="0">
                          <a:solidFill>
                            <a:schemeClr val="tx1"/>
                          </a:solidFill>
                          <a:latin typeface="Arial" panose="020B0604020202020204" pitchFamily="34" charset="0"/>
                          <a:cs typeface="Arial" panose="020B0604020202020204" pitchFamily="34" charset="0"/>
                        </a:rPr>
                        <a:t>1</a:t>
                      </a:r>
                      <a:endParaRPr lang="en-GB" sz="1800" dirty="0">
                        <a:solidFill>
                          <a:schemeClr val="tx1"/>
                        </a:solidFill>
                        <a:latin typeface="Arial" panose="020B0604020202020204" pitchFamily="34" charset="0"/>
                        <a:cs typeface="Arial" panose="020B0604020202020204" pitchFamily="34" charset="0"/>
                      </a:endParaRPr>
                    </a:p>
                    <a:p>
                      <a:pPr algn="ctr"/>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893935"/>
                  </a:ext>
                </a:extLst>
              </a:tr>
              <a:tr h="639941">
                <a:tc>
                  <a:txBody>
                    <a:bodyPr/>
                    <a:lstStyle/>
                    <a:p>
                      <a:endParaRPr lang="en-GB" sz="180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Social prescribing</a:t>
                      </a:r>
                    </a:p>
                    <a:p>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7,369 </a:t>
                      </a:r>
                      <a:r>
                        <a:rPr lang="en-GB" sz="1800" baseline="30000" dirty="0">
                          <a:solidFill>
                            <a:schemeClr val="tx1"/>
                          </a:solidFill>
                          <a:latin typeface="Arial" panose="020B0604020202020204" pitchFamily="34" charset="0"/>
                          <a:cs typeface="Arial" panose="020B0604020202020204" pitchFamily="34" charset="0"/>
                        </a:rPr>
                        <a:t>2</a:t>
                      </a:r>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504918"/>
                  </a:ext>
                </a:extLst>
              </a:tr>
              <a:tr h="639941">
                <a:tc>
                  <a:txBody>
                    <a:bodyPr/>
                    <a:lstStyle/>
                    <a:p>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Personal health budgets and integrated personal budgets</a:t>
                      </a: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2,199</a:t>
                      </a: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782567"/>
                  </a:ext>
                </a:extLst>
              </a:tr>
              <a:tr h="639941">
                <a:tc>
                  <a:txBody>
                    <a:bodyPr/>
                    <a:lstStyle/>
                    <a:p>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Asset based approaches</a:t>
                      </a:r>
                    </a:p>
                    <a:p>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n/a </a:t>
                      </a:r>
                      <a:r>
                        <a:rPr lang="en-GB" sz="1800" baseline="30000" dirty="0">
                          <a:solidFill>
                            <a:schemeClr val="tx1"/>
                          </a:solidFill>
                          <a:latin typeface="Arial" panose="020B0604020202020204" pitchFamily="34" charset="0"/>
                          <a:cs typeface="Arial" panose="020B0604020202020204" pitchFamily="34" charset="0"/>
                        </a:rPr>
                        <a:t>3</a:t>
                      </a:r>
                      <a:endParaRPr lang="en-GB" sz="1800" dirty="0">
                        <a:solidFill>
                          <a:schemeClr val="tx1"/>
                        </a:solidFill>
                        <a:latin typeface="Arial" panose="020B0604020202020204" pitchFamily="34" charset="0"/>
                        <a:cs typeface="Arial" panose="020B0604020202020204" pitchFamily="34" charset="0"/>
                      </a:endParaRPr>
                    </a:p>
                  </a:txBody>
                  <a:tcPr marL="91435" marR="9143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975838"/>
                  </a:ext>
                </a:extLst>
              </a:tr>
            </a:tbl>
          </a:graphicData>
        </a:graphic>
      </p:graphicFrame>
      <p:pic>
        <p:nvPicPr>
          <p:cNvPr id="256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2060575"/>
            <a:ext cx="4841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2714625"/>
            <a:ext cx="6540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3346450"/>
            <a:ext cx="6064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3975100"/>
            <a:ext cx="5318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74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bwMode="auto">
          <a:xfrm>
            <a:off x="323850" y="476250"/>
            <a:ext cx="82296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Activity metrics – 2019/20</a:t>
            </a:r>
            <a:endParaRPr lang="en-GB" altLang="en-US"/>
          </a:p>
        </p:txBody>
      </p:sp>
      <p:sp>
        <p:nvSpPr>
          <p:cNvPr id="26627"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prstClr val="black"/>
                </a:solidFill>
              </a:rPr>
              <a:t>| </a:t>
            </a:r>
            <a:fld id="{87B743C6-9A8B-43C0-AE32-E31711A63175}" type="slidenum">
              <a:rPr lang="en-GB" altLang="en-US" smtClean="0">
                <a:solidFill>
                  <a:prstClr val="black"/>
                </a:solidFill>
              </a:rPr>
              <a:pPr/>
              <a:t>16</a:t>
            </a:fld>
            <a:endParaRPr lang="en-GB" altLang="en-US">
              <a:solidFill>
                <a:prstClr val="black"/>
              </a:solidFill>
            </a:endParaRPr>
          </a:p>
        </p:txBody>
      </p:sp>
      <p:sp>
        <p:nvSpPr>
          <p:cNvPr id="26628" name="Rectangle 3"/>
          <p:cNvSpPr>
            <a:spLocks noChangeArrowheads="1"/>
          </p:cNvSpPr>
          <p:nvPr/>
        </p:nvSpPr>
        <p:spPr bwMode="auto">
          <a:xfrm>
            <a:off x="539750" y="1671638"/>
            <a:ext cx="73453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0" fontAlgn="base" hangingPunct="0">
              <a:spcBef>
                <a:spcPct val="0"/>
              </a:spcBef>
              <a:spcAft>
                <a:spcPct val="0"/>
              </a:spcAft>
              <a:buFont typeface="Calibri" panose="020F0502020204030204" pitchFamily="34" charset="0"/>
              <a:buAutoNum type="arabicParenR"/>
            </a:pPr>
            <a:r>
              <a:rPr lang="en-US" altLang="en-US" sz="2400">
                <a:solidFill>
                  <a:prstClr val="black"/>
                </a:solidFill>
                <a:latin typeface="Arial" panose="020B0604020202020204" pitchFamily="34" charset="0"/>
              </a:rPr>
              <a:t>Person-centred conversations</a:t>
            </a:r>
          </a:p>
          <a:p>
            <a:pPr lvl="1" defTabSz="914400" eaLnBrk="0" fontAlgn="base" hangingPunct="0">
              <a:spcBef>
                <a:spcPct val="0"/>
              </a:spcBef>
              <a:spcAft>
                <a:spcPct val="0"/>
              </a:spcAft>
            </a:pPr>
            <a:r>
              <a:rPr lang="en-US" altLang="en-US" sz="2400">
                <a:solidFill>
                  <a:srgbClr val="B2D119"/>
                </a:solidFill>
                <a:latin typeface="Arial" panose="020B0604020202020204" pitchFamily="34" charset="0"/>
              </a:rPr>
              <a:t>(plans and conversations)</a:t>
            </a:r>
          </a:p>
          <a:p>
            <a:pPr lvl="1" defTabSz="914400" eaLnBrk="0" fontAlgn="base" hangingPunct="0">
              <a:spcBef>
                <a:spcPct val="0"/>
              </a:spcBef>
              <a:spcAft>
                <a:spcPct val="0"/>
              </a:spcAft>
            </a:pPr>
            <a:endParaRPr lang="en-US" altLang="en-US" sz="12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r>
              <a:rPr lang="en-US" altLang="en-US" sz="2400">
                <a:solidFill>
                  <a:prstClr val="black"/>
                </a:solidFill>
                <a:latin typeface="Arial" panose="020B0604020202020204" pitchFamily="34" charset="0"/>
              </a:rPr>
              <a:t>Social prescribing</a:t>
            </a:r>
          </a:p>
          <a:p>
            <a:pPr lvl="1" defTabSz="914400" eaLnBrk="0" fontAlgn="base" hangingPunct="0">
              <a:spcBef>
                <a:spcPct val="0"/>
              </a:spcBef>
              <a:spcAft>
                <a:spcPct val="0"/>
              </a:spcAft>
            </a:pPr>
            <a:r>
              <a:rPr lang="en-US" altLang="en-US" sz="2400">
                <a:solidFill>
                  <a:srgbClr val="B2D119"/>
                </a:solidFill>
                <a:latin typeface="Arial" panose="020B0604020202020204" pitchFamily="34" charset="0"/>
              </a:rPr>
              <a:t>(referrals, take-up, GP practices, link workers)</a:t>
            </a:r>
          </a:p>
          <a:p>
            <a:pPr lvl="1" defTabSz="914400" eaLnBrk="0" fontAlgn="base" hangingPunct="0">
              <a:spcBef>
                <a:spcPct val="0"/>
              </a:spcBef>
              <a:spcAft>
                <a:spcPct val="0"/>
              </a:spcAft>
            </a:pPr>
            <a:endParaRPr lang="en-US" altLang="en-US" sz="12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r>
              <a:rPr lang="en-US" altLang="en-US" sz="2400">
                <a:solidFill>
                  <a:prstClr val="black"/>
                </a:solidFill>
                <a:latin typeface="Arial" panose="020B0604020202020204" pitchFamily="34" charset="0"/>
              </a:rPr>
              <a:t>Personal budgets</a:t>
            </a:r>
          </a:p>
          <a:p>
            <a:pPr lvl="1" defTabSz="914400" eaLnBrk="0" fontAlgn="base" hangingPunct="0">
              <a:spcBef>
                <a:spcPct val="0"/>
              </a:spcBef>
              <a:spcAft>
                <a:spcPct val="0"/>
              </a:spcAft>
            </a:pPr>
            <a:r>
              <a:rPr lang="en-US" altLang="en-US" sz="2400">
                <a:solidFill>
                  <a:srgbClr val="B2D119"/>
                </a:solidFill>
                <a:latin typeface="Arial" panose="020B0604020202020204" pitchFamily="34" charset="0"/>
              </a:rPr>
              <a:t>(data taken from the national collection exercise)</a:t>
            </a:r>
          </a:p>
          <a:p>
            <a:pPr lvl="1" defTabSz="914400" eaLnBrk="0" fontAlgn="base" hangingPunct="0">
              <a:spcBef>
                <a:spcPct val="0"/>
              </a:spcBef>
              <a:spcAft>
                <a:spcPct val="0"/>
              </a:spcAft>
            </a:pPr>
            <a:endParaRPr lang="en-US" altLang="en-US" sz="12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r>
              <a:rPr lang="en-US" altLang="en-US" sz="2400">
                <a:solidFill>
                  <a:prstClr val="black"/>
                </a:solidFill>
                <a:latin typeface="Arial" panose="020B0604020202020204" pitchFamily="34" charset="0"/>
              </a:rPr>
              <a:t>Asset based approaches </a:t>
            </a:r>
          </a:p>
          <a:p>
            <a:pPr lvl="1" defTabSz="914400" eaLnBrk="0" fontAlgn="base" hangingPunct="0">
              <a:spcBef>
                <a:spcPct val="0"/>
              </a:spcBef>
              <a:spcAft>
                <a:spcPct val="0"/>
              </a:spcAft>
            </a:pPr>
            <a:r>
              <a:rPr lang="en-US" altLang="en-US" sz="2400">
                <a:solidFill>
                  <a:srgbClr val="B2D119"/>
                </a:solidFill>
                <a:latin typeface="Arial" panose="020B0604020202020204" pitchFamily="34" charset="0"/>
              </a:rPr>
              <a:t>(levels of expenditure and number of groups)</a:t>
            </a:r>
          </a:p>
          <a:p>
            <a:pPr lvl="1" defTabSz="914400" eaLnBrk="0" fontAlgn="base" hangingPunct="0">
              <a:spcBef>
                <a:spcPct val="0"/>
              </a:spcBef>
              <a:spcAft>
                <a:spcPct val="0"/>
              </a:spcAft>
            </a:pPr>
            <a:endParaRPr lang="en-US" altLang="en-US" sz="12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r>
              <a:rPr lang="en-GB" altLang="en-US" sz="2400">
                <a:solidFill>
                  <a:prstClr val="black"/>
                </a:solidFill>
                <a:latin typeface="Arial" panose="020B0604020202020204" pitchFamily="34" charset="0"/>
              </a:rPr>
              <a:t>Self-management and self-care </a:t>
            </a:r>
          </a:p>
          <a:p>
            <a:pPr lvl="1" defTabSz="914400" eaLnBrk="0" fontAlgn="base" hangingPunct="0">
              <a:spcBef>
                <a:spcPct val="0"/>
              </a:spcBef>
              <a:spcAft>
                <a:spcPct val="0"/>
              </a:spcAft>
            </a:pPr>
            <a:r>
              <a:rPr lang="en-GB" altLang="en-US" sz="2400">
                <a:solidFill>
                  <a:srgbClr val="B2D119"/>
                </a:solidFill>
                <a:latin typeface="Arial" panose="020B0604020202020204" pitchFamily="34" charset="0"/>
              </a:rPr>
              <a:t>(referrals and levels of activation)</a:t>
            </a:r>
          </a:p>
          <a:p>
            <a:pPr defTabSz="914400" eaLnBrk="0" fontAlgn="base" hangingPunct="0">
              <a:spcBef>
                <a:spcPct val="0"/>
              </a:spcBef>
              <a:spcAft>
                <a:spcPct val="0"/>
              </a:spcAft>
              <a:buFont typeface="Calibri" panose="020F0502020204030204" pitchFamily="34" charset="0"/>
              <a:buAutoNum type="arabicParenR"/>
            </a:pPr>
            <a:endParaRPr lang="en-GB" altLang="en-US" sz="24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endParaRPr lang="en-GB" altLang="en-US" sz="24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endParaRPr lang="en-US" altLang="en-US" sz="2400">
              <a:solidFill>
                <a:prstClr val="black"/>
              </a:solidFill>
              <a:latin typeface="Arial" panose="020B0604020202020204" pitchFamily="34" charset="0"/>
            </a:endParaRPr>
          </a:p>
          <a:p>
            <a:pPr defTabSz="914400" eaLnBrk="0" fontAlgn="base" hangingPunct="0">
              <a:spcBef>
                <a:spcPct val="0"/>
              </a:spcBef>
              <a:spcAft>
                <a:spcPct val="0"/>
              </a:spcAft>
              <a:buFont typeface="Calibri" panose="020F0502020204030204" pitchFamily="34" charset="0"/>
              <a:buAutoNum type="arabicParenR"/>
            </a:pPr>
            <a:endParaRPr lang="en-GB" altLang="en-US" sz="2400">
              <a:solidFill>
                <a:prstClr val="black"/>
              </a:solidFill>
              <a:latin typeface="Arial" panose="020B0604020202020204" pitchFamily="34" charset="0"/>
            </a:endParaRPr>
          </a:p>
        </p:txBody>
      </p:sp>
      <p:pic>
        <p:nvPicPr>
          <p:cNvPr id="266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76250"/>
            <a:ext cx="12858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24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bwMode="auto">
          <a:xfrm>
            <a:off x="323850" y="476250"/>
            <a:ext cx="82296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Outcomes and impact</a:t>
            </a:r>
            <a:endParaRPr lang="en-GB" altLang="en-US"/>
          </a:p>
        </p:txBody>
      </p:sp>
      <p:sp>
        <p:nvSpPr>
          <p:cNvPr id="27651"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prstClr val="black"/>
                </a:solidFill>
              </a:rPr>
              <a:t>| </a:t>
            </a:r>
            <a:fld id="{FBA58CB7-22AE-4948-93D6-93F122730F15}" type="slidenum">
              <a:rPr lang="en-GB" altLang="en-US" smtClean="0">
                <a:solidFill>
                  <a:prstClr val="black"/>
                </a:solidFill>
              </a:rPr>
              <a:pPr/>
              <a:t>17</a:t>
            </a:fld>
            <a:endParaRPr lang="en-GB" altLang="en-US">
              <a:solidFill>
                <a:prstClr val="black"/>
              </a:solidFill>
            </a:endParaRPr>
          </a:p>
        </p:txBody>
      </p:sp>
      <p:sp>
        <p:nvSpPr>
          <p:cNvPr id="27652" name="Cloud Callout 54"/>
          <p:cNvSpPr>
            <a:spLocks noChangeArrowheads="1"/>
          </p:cNvSpPr>
          <p:nvPr/>
        </p:nvSpPr>
        <p:spPr bwMode="auto">
          <a:xfrm>
            <a:off x="3956050" y="2697163"/>
            <a:ext cx="1593850" cy="1341437"/>
          </a:xfrm>
          <a:prstGeom prst="cloudCallout">
            <a:avLst>
              <a:gd name="adj1" fmla="val -20833"/>
              <a:gd name="adj2" fmla="val 62500"/>
            </a:avLst>
          </a:prstGeom>
          <a:solidFill>
            <a:srgbClr val="DEEBF7"/>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lnSpc>
                <a:spcPct val="107000"/>
              </a:lnSpc>
              <a:spcBef>
                <a:spcPct val="0"/>
              </a:spcBef>
              <a:spcAft>
                <a:spcPts val="800"/>
              </a:spcAft>
            </a:pPr>
            <a:r>
              <a:rPr lang="en-GB" altLang="en-US" sz="1100">
                <a:solidFill>
                  <a:srgbClr val="FFF2CC"/>
                </a:solidFill>
                <a:ea typeface="Calibri" panose="020F0502020204030204" pitchFamily="34" charset="0"/>
                <a:cs typeface="Times New Roman" panose="02020603050405020304" pitchFamily="18" charset="0"/>
              </a:rPr>
              <a:t> </a:t>
            </a:r>
            <a:endParaRPr lang="en-GB" altLang="en-US" sz="1100">
              <a:solidFill>
                <a:prstClr val="black"/>
              </a:solidFill>
              <a:ea typeface="Calibri" panose="020F0502020204030204" pitchFamily="34" charset="0"/>
              <a:cs typeface="Times New Roman" panose="02020603050405020304" pitchFamily="18" charset="0"/>
            </a:endParaRPr>
          </a:p>
        </p:txBody>
      </p:sp>
      <p:sp>
        <p:nvSpPr>
          <p:cNvPr id="27653" name="Cloud Callout 55"/>
          <p:cNvSpPr>
            <a:spLocks noChangeArrowheads="1"/>
          </p:cNvSpPr>
          <p:nvPr/>
        </p:nvSpPr>
        <p:spPr bwMode="auto">
          <a:xfrm>
            <a:off x="1352550" y="4959350"/>
            <a:ext cx="1552575" cy="1398588"/>
          </a:xfrm>
          <a:prstGeom prst="cloudCallout">
            <a:avLst>
              <a:gd name="adj1" fmla="val -20833"/>
              <a:gd name="adj2" fmla="val 62500"/>
            </a:avLst>
          </a:prstGeom>
          <a:solidFill>
            <a:srgbClr val="DEEBF7"/>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lnSpc>
                <a:spcPct val="107000"/>
              </a:lnSpc>
              <a:spcBef>
                <a:spcPct val="0"/>
              </a:spcBef>
              <a:spcAft>
                <a:spcPts val="800"/>
              </a:spcAft>
            </a:pPr>
            <a:r>
              <a:rPr lang="en-GB" altLang="en-US" sz="1100">
                <a:solidFill>
                  <a:srgbClr val="FFF2CC"/>
                </a:solidFill>
                <a:ea typeface="Calibri" panose="020F0502020204030204" pitchFamily="34" charset="0"/>
                <a:cs typeface="Times New Roman" panose="02020603050405020304" pitchFamily="18" charset="0"/>
              </a:rPr>
              <a:t> </a:t>
            </a:r>
            <a:endParaRPr lang="en-GB" altLang="en-US" sz="1100">
              <a:solidFill>
                <a:prstClr val="black"/>
              </a:solidFill>
              <a:ea typeface="Calibri" panose="020F0502020204030204" pitchFamily="34" charset="0"/>
              <a:cs typeface="Times New Roman" panose="02020603050405020304" pitchFamily="18" charset="0"/>
            </a:endParaRPr>
          </a:p>
        </p:txBody>
      </p:sp>
      <p:sp>
        <p:nvSpPr>
          <p:cNvPr id="28" name="Cloud Callout 53">
            <a:extLst>
              <a:ext uri="{FF2B5EF4-FFF2-40B4-BE49-F238E27FC236}">
                <a16:creationId xmlns:a16="http://schemas.microsoft.com/office/drawing/2014/main" id="{CC7BD8EA-ED6E-45C4-9F67-488241ACE72D}"/>
              </a:ext>
            </a:extLst>
          </p:cNvPr>
          <p:cNvSpPr/>
          <p:nvPr/>
        </p:nvSpPr>
        <p:spPr>
          <a:xfrm>
            <a:off x="280988" y="2027238"/>
            <a:ext cx="1595437" cy="1341437"/>
          </a:xfrm>
          <a:prstGeom prst="cloudCallout">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anchor="ctr"/>
          <a:lstStyle/>
          <a:p>
            <a:pPr algn="ctr" defTabSz="914400" eaLnBrk="0" fontAlgn="base" hangingPunct="0">
              <a:lnSpc>
                <a:spcPct val="107000"/>
              </a:lnSpc>
              <a:spcBef>
                <a:spcPct val="0"/>
              </a:spcBef>
              <a:spcAft>
                <a:spcPts val="800"/>
              </a:spcAft>
              <a:defRPr/>
            </a:pPr>
            <a:r>
              <a:rPr lang="en-GB" sz="1100">
                <a:solidFill>
                  <a:srgbClr val="FFF2CC"/>
                </a:solidFill>
                <a:ea typeface="Calibri" panose="020F0502020204030204" pitchFamily="34" charset="0"/>
                <a:cs typeface="Times New Roman" panose="02020603050405020304" pitchFamily="18" charset="0"/>
              </a:rPr>
              <a:t> </a:t>
            </a:r>
            <a:endParaRPr lang="en-GB" sz="1100">
              <a:solidFill>
                <a:prstClr val="black"/>
              </a:solidFill>
              <a:ea typeface="Calibri" panose="020F0502020204030204" pitchFamily="34" charset="0"/>
              <a:cs typeface="Times New Roman" panose="02020603050405020304" pitchFamily="18" charset="0"/>
            </a:endParaRPr>
          </a:p>
        </p:txBody>
      </p:sp>
      <p:sp>
        <p:nvSpPr>
          <p:cNvPr id="27655" name="Cloud Callout 51"/>
          <p:cNvSpPr>
            <a:spLocks noChangeArrowheads="1"/>
          </p:cNvSpPr>
          <p:nvPr/>
        </p:nvSpPr>
        <p:spPr bwMode="auto">
          <a:xfrm>
            <a:off x="1662113" y="3213100"/>
            <a:ext cx="1595437" cy="1341438"/>
          </a:xfrm>
          <a:prstGeom prst="cloudCallout">
            <a:avLst>
              <a:gd name="adj1" fmla="val -20833"/>
              <a:gd name="adj2" fmla="val 62500"/>
            </a:avLst>
          </a:prstGeom>
          <a:solidFill>
            <a:srgbClr val="E2F0D9"/>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lnSpc>
                <a:spcPct val="107000"/>
              </a:lnSpc>
              <a:spcBef>
                <a:spcPct val="0"/>
              </a:spcBef>
              <a:spcAft>
                <a:spcPts val="800"/>
              </a:spcAft>
            </a:pPr>
            <a:r>
              <a:rPr lang="en-GB" altLang="en-US" sz="1100">
                <a:solidFill>
                  <a:srgbClr val="FFF2CC"/>
                </a:solidFill>
                <a:ea typeface="Calibri" panose="020F0502020204030204" pitchFamily="34" charset="0"/>
                <a:cs typeface="Times New Roman" panose="02020603050405020304" pitchFamily="18" charset="0"/>
              </a:rPr>
              <a:t> </a:t>
            </a:r>
            <a:endParaRPr lang="en-GB" altLang="en-US" sz="1100">
              <a:solidFill>
                <a:prstClr val="black"/>
              </a:solidFill>
              <a:ea typeface="Calibri" panose="020F0502020204030204" pitchFamily="34" charset="0"/>
              <a:cs typeface="Times New Roman" panose="02020603050405020304" pitchFamily="18" charset="0"/>
            </a:endParaRPr>
          </a:p>
        </p:txBody>
      </p:sp>
      <p:sp>
        <p:nvSpPr>
          <p:cNvPr id="27656" name="Cloud Callout 52"/>
          <p:cNvSpPr>
            <a:spLocks noChangeArrowheads="1"/>
          </p:cNvSpPr>
          <p:nvPr/>
        </p:nvSpPr>
        <p:spPr bwMode="auto">
          <a:xfrm>
            <a:off x="6650038" y="4667250"/>
            <a:ext cx="1595437" cy="1341438"/>
          </a:xfrm>
          <a:prstGeom prst="cloudCallout">
            <a:avLst>
              <a:gd name="adj1" fmla="val -20833"/>
              <a:gd name="adj2" fmla="val 62500"/>
            </a:avLst>
          </a:prstGeom>
          <a:solidFill>
            <a:srgbClr val="E2F0D9"/>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lnSpc>
                <a:spcPct val="107000"/>
              </a:lnSpc>
              <a:spcBef>
                <a:spcPct val="0"/>
              </a:spcBef>
              <a:spcAft>
                <a:spcPts val="800"/>
              </a:spcAft>
            </a:pPr>
            <a:r>
              <a:rPr lang="en-GB" altLang="en-US" sz="1100">
                <a:solidFill>
                  <a:srgbClr val="FFF2CC"/>
                </a:solidFill>
                <a:ea typeface="Calibri" panose="020F0502020204030204" pitchFamily="34" charset="0"/>
                <a:cs typeface="Times New Roman" panose="02020603050405020304" pitchFamily="18" charset="0"/>
              </a:rPr>
              <a:t> </a:t>
            </a:r>
            <a:endParaRPr lang="en-GB" altLang="en-US" sz="1100">
              <a:solidFill>
                <a:prstClr val="black"/>
              </a:solidFill>
              <a:ea typeface="Calibri" panose="020F0502020204030204" pitchFamily="34" charset="0"/>
              <a:cs typeface="Times New Roman" panose="02020603050405020304" pitchFamily="18" charset="0"/>
            </a:endParaRPr>
          </a:p>
        </p:txBody>
      </p:sp>
      <p:sp>
        <p:nvSpPr>
          <p:cNvPr id="31" name="Cloud Callout 50">
            <a:extLst>
              <a:ext uri="{FF2B5EF4-FFF2-40B4-BE49-F238E27FC236}">
                <a16:creationId xmlns:a16="http://schemas.microsoft.com/office/drawing/2014/main" id="{163B5595-12BB-4FD7-94CC-5AF95930D8AD}"/>
              </a:ext>
            </a:extLst>
          </p:cNvPr>
          <p:cNvSpPr/>
          <p:nvPr/>
        </p:nvSpPr>
        <p:spPr>
          <a:xfrm>
            <a:off x="5354638" y="1274763"/>
            <a:ext cx="1595437" cy="1341437"/>
          </a:xfrm>
          <a:prstGeom prst="cloudCallou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nchor="ctr"/>
          <a:lstStyle/>
          <a:p>
            <a:pPr algn="ctr" defTabSz="914400" eaLnBrk="0" fontAlgn="base" hangingPunct="0">
              <a:lnSpc>
                <a:spcPct val="107000"/>
              </a:lnSpc>
              <a:spcBef>
                <a:spcPct val="0"/>
              </a:spcBef>
              <a:spcAft>
                <a:spcPts val="800"/>
              </a:spcAft>
              <a:defRPr/>
            </a:pPr>
            <a:r>
              <a:rPr lang="en-GB" sz="1100">
                <a:solidFill>
                  <a:srgbClr val="FFF2CC"/>
                </a:solidFill>
                <a:ea typeface="Calibri" panose="020F0502020204030204" pitchFamily="34" charset="0"/>
                <a:cs typeface="Times New Roman" panose="02020603050405020304" pitchFamily="18" charset="0"/>
              </a:rPr>
              <a:t> </a:t>
            </a:r>
            <a:endParaRPr lang="en-GB" sz="1100">
              <a:solidFill>
                <a:prstClr val="black"/>
              </a:solidFill>
              <a:ea typeface="Calibri" panose="020F0502020204030204" pitchFamily="34" charset="0"/>
              <a:cs typeface="Times New Roman" panose="02020603050405020304" pitchFamily="18" charset="0"/>
            </a:endParaRPr>
          </a:p>
        </p:txBody>
      </p:sp>
      <p:sp>
        <p:nvSpPr>
          <p:cNvPr id="27658" name="Cloud Callout 48"/>
          <p:cNvSpPr>
            <a:spLocks noChangeArrowheads="1"/>
          </p:cNvSpPr>
          <p:nvPr/>
        </p:nvSpPr>
        <p:spPr bwMode="auto">
          <a:xfrm>
            <a:off x="6151563" y="3003550"/>
            <a:ext cx="1595437" cy="1341438"/>
          </a:xfrm>
          <a:prstGeom prst="cloudCallout">
            <a:avLst>
              <a:gd name="adj1" fmla="val -20833"/>
              <a:gd name="adj2" fmla="val 62500"/>
            </a:avLst>
          </a:prstGeom>
          <a:solidFill>
            <a:srgbClr val="FFF2CC"/>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lnSpc>
                <a:spcPct val="107000"/>
              </a:lnSpc>
              <a:spcBef>
                <a:spcPct val="0"/>
              </a:spcBef>
              <a:spcAft>
                <a:spcPts val="800"/>
              </a:spcAft>
            </a:pPr>
            <a:r>
              <a:rPr lang="en-GB" altLang="en-US" sz="1100">
                <a:solidFill>
                  <a:srgbClr val="FFF2CC"/>
                </a:solidFill>
                <a:ea typeface="Calibri" panose="020F0502020204030204" pitchFamily="34" charset="0"/>
                <a:cs typeface="Times New Roman" panose="02020603050405020304" pitchFamily="18" charset="0"/>
              </a:rPr>
              <a:t> </a:t>
            </a:r>
            <a:endParaRPr lang="en-GB" altLang="en-US" sz="1100">
              <a:solidFill>
                <a:prstClr val="black"/>
              </a:solidFill>
              <a:ea typeface="Calibri" panose="020F0502020204030204" pitchFamily="34" charset="0"/>
              <a:cs typeface="Times New Roman" panose="02020603050405020304" pitchFamily="18" charset="0"/>
            </a:endParaRPr>
          </a:p>
        </p:txBody>
      </p:sp>
      <p:sp>
        <p:nvSpPr>
          <p:cNvPr id="27659" name="Cloud Callout 49"/>
          <p:cNvSpPr>
            <a:spLocks noChangeArrowheads="1"/>
          </p:cNvSpPr>
          <p:nvPr/>
        </p:nvSpPr>
        <p:spPr bwMode="auto">
          <a:xfrm>
            <a:off x="2716213" y="1352550"/>
            <a:ext cx="1595437" cy="1341438"/>
          </a:xfrm>
          <a:prstGeom prst="cloudCallout">
            <a:avLst>
              <a:gd name="adj1" fmla="val -20833"/>
              <a:gd name="adj2" fmla="val 62500"/>
            </a:avLst>
          </a:prstGeom>
          <a:solidFill>
            <a:srgbClr val="FFF2CC"/>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lnSpc>
                <a:spcPct val="107000"/>
              </a:lnSpc>
              <a:spcBef>
                <a:spcPct val="0"/>
              </a:spcBef>
              <a:spcAft>
                <a:spcPts val="800"/>
              </a:spcAft>
            </a:pPr>
            <a:r>
              <a:rPr lang="en-GB" altLang="en-US" sz="1100">
                <a:solidFill>
                  <a:srgbClr val="FFF2CC"/>
                </a:solidFill>
                <a:ea typeface="Calibri" panose="020F0502020204030204" pitchFamily="34" charset="0"/>
                <a:cs typeface="Times New Roman" panose="02020603050405020304" pitchFamily="18" charset="0"/>
              </a:rPr>
              <a:t> </a:t>
            </a:r>
            <a:endParaRPr lang="en-GB" altLang="en-US" sz="1100">
              <a:solidFill>
                <a:prstClr val="black"/>
              </a:solidFill>
              <a:ea typeface="Calibri" panose="020F0502020204030204" pitchFamily="34" charset="0"/>
              <a:cs typeface="Times New Roman" panose="02020603050405020304" pitchFamily="18" charset="0"/>
            </a:endParaRPr>
          </a:p>
        </p:txBody>
      </p:sp>
      <p:sp>
        <p:nvSpPr>
          <p:cNvPr id="34" name="Cloud Callout 36">
            <a:extLst>
              <a:ext uri="{FF2B5EF4-FFF2-40B4-BE49-F238E27FC236}">
                <a16:creationId xmlns:a16="http://schemas.microsoft.com/office/drawing/2014/main" id="{9C75BBDE-650E-45CF-95AF-92A84139E12D}"/>
              </a:ext>
            </a:extLst>
          </p:cNvPr>
          <p:cNvSpPr/>
          <p:nvPr/>
        </p:nvSpPr>
        <p:spPr>
          <a:xfrm>
            <a:off x="4062413" y="4618038"/>
            <a:ext cx="1595437" cy="1341437"/>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ct val="107000"/>
              </a:lnSpc>
              <a:spcBef>
                <a:spcPct val="0"/>
              </a:spcBef>
              <a:spcAft>
                <a:spcPts val="800"/>
              </a:spcAft>
              <a:defRPr/>
            </a:pPr>
            <a:r>
              <a:rPr lang="en-GB" sz="1100">
                <a:solidFill>
                  <a:srgbClr val="FFF2CC"/>
                </a:solidFill>
                <a:ea typeface="Calibri" panose="020F0502020204030204" pitchFamily="34" charset="0"/>
                <a:cs typeface="Times New Roman" panose="02020603050405020304" pitchFamily="18" charset="0"/>
              </a:rPr>
              <a:t> </a:t>
            </a:r>
            <a:endParaRPr lang="en-GB" sz="1100">
              <a:solidFill>
                <a:prstClr val="white"/>
              </a:solidFill>
              <a:ea typeface="Calibri" panose="020F0502020204030204" pitchFamily="34" charset="0"/>
              <a:cs typeface="Times New Roman" panose="02020603050405020304" pitchFamily="18" charset="0"/>
            </a:endParaRPr>
          </a:p>
        </p:txBody>
      </p:sp>
      <p:sp>
        <p:nvSpPr>
          <p:cNvPr id="27661" name="Text Box 35"/>
          <p:cNvSpPr txBox="1">
            <a:spLocks noChangeArrowheads="1"/>
          </p:cNvSpPr>
          <p:nvPr/>
        </p:nvSpPr>
        <p:spPr bwMode="auto">
          <a:xfrm>
            <a:off x="1925638" y="3397250"/>
            <a:ext cx="12128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spend time doing things that are meaningful to me</a:t>
            </a:r>
            <a:endParaRPr lang="en-US" altLang="en-US">
              <a:solidFill>
                <a:prstClr val="black"/>
              </a:solidFill>
              <a:latin typeface="Arial" panose="020B0604020202020204" pitchFamily="34" charset="0"/>
            </a:endParaRPr>
          </a:p>
        </p:txBody>
      </p:sp>
      <p:sp>
        <p:nvSpPr>
          <p:cNvPr id="27662" name="Text Box 38"/>
          <p:cNvSpPr txBox="1">
            <a:spLocks noChangeArrowheads="1"/>
          </p:cNvSpPr>
          <p:nvPr/>
        </p:nvSpPr>
        <p:spPr bwMode="auto">
          <a:xfrm>
            <a:off x="6840538" y="5041900"/>
            <a:ext cx="12128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can achieve my full potential</a:t>
            </a:r>
            <a:endParaRPr lang="en-US" altLang="en-US">
              <a:solidFill>
                <a:prstClr val="black"/>
              </a:solidFill>
              <a:latin typeface="Arial" panose="020B0604020202020204" pitchFamily="34" charset="0"/>
            </a:endParaRPr>
          </a:p>
        </p:txBody>
      </p:sp>
      <p:sp>
        <p:nvSpPr>
          <p:cNvPr id="27663" name="Text Box 39"/>
          <p:cNvSpPr txBox="1">
            <a:spLocks noChangeArrowheads="1"/>
          </p:cNvSpPr>
          <p:nvPr/>
        </p:nvSpPr>
        <p:spPr bwMode="auto">
          <a:xfrm>
            <a:off x="4330700" y="4881563"/>
            <a:ext cx="10890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am respected for being who I am</a:t>
            </a:r>
            <a:endParaRPr lang="en-US" altLang="en-US">
              <a:solidFill>
                <a:prstClr val="black"/>
              </a:solidFill>
              <a:latin typeface="Arial" panose="020B0604020202020204" pitchFamily="34" charset="0"/>
            </a:endParaRPr>
          </a:p>
        </p:txBody>
      </p:sp>
      <p:sp>
        <p:nvSpPr>
          <p:cNvPr id="27664" name="Text Box 40"/>
          <p:cNvSpPr txBox="1">
            <a:spLocks noChangeArrowheads="1"/>
          </p:cNvSpPr>
          <p:nvPr/>
        </p:nvSpPr>
        <p:spPr bwMode="auto">
          <a:xfrm>
            <a:off x="1543050" y="5362575"/>
            <a:ext cx="11811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can get help if I need it</a:t>
            </a:r>
            <a:endParaRPr lang="en-US" altLang="en-US">
              <a:solidFill>
                <a:prstClr val="black"/>
              </a:solidFill>
              <a:latin typeface="Arial" panose="020B0604020202020204" pitchFamily="34" charset="0"/>
            </a:endParaRPr>
          </a:p>
        </p:txBody>
      </p:sp>
      <p:sp>
        <p:nvSpPr>
          <p:cNvPr id="27665" name="Text Box 41"/>
          <p:cNvSpPr txBox="1">
            <a:spLocks noChangeArrowheads="1"/>
          </p:cNvSpPr>
          <p:nvPr/>
        </p:nvSpPr>
        <p:spPr bwMode="auto">
          <a:xfrm>
            <a:off x="5700713" y="1506538"/>
            <a:ext cx="11160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There are people in my life who </a:t>
            </a:r>
            <a:endParaRPr lang="en-US" altLang="en-US" sz="1100">
              <a:solidFill>
                <a:prstClr val="black"/>
              </a:solidFill>
            </a:endParaRPr>
          </a:p>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matter to me</a:t>
            </a:r>
            <a:endParaRPr lang="en-US" altLang="en-US">
              <a:solidFill>
                <a:prstClr val="black"/>
              </a:solidFill>
              <a:latin typeface="Arial" panose="020B0604020202020204" pitchFamily="34" charset="0"/>
            </a:endParaRPr>
          </a:p>
        </p:txBody>
      </p:sp>
      <p:sp>
        <p:nvSpPr>
          <p:cNvPr id="27666" name="Text Box 42"/>
          <p:cNvSpPr txBox="1">
            <a:spLocks noChangeArrowheads="1"/>
          </p:cNvSpPr>
          <p:nvPr/>
        </p:nvSpPr>
        <p:spPr bwMode="auto">
          <a:xfrm>
            <a:off x="6343650" y="3343275"/>
            <a:ext cx="12128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know what makes me feel better</a:t>
            </a:r>
            <a:endParaRPr lang="en-US" altLang="en-US">
              <a:solidFill>
                <a:prstClr val="black"/>
              </a:solidFill>
              <a:latin typeface="Arial" panose="020B0604020202020204" pitchFamily="34" charset="0"/>
            </a:endParaRPr>
          </a:p>
        </p:txBody>
      </p:sp>
      <p:sp>
        <p:nvSpPr>
          <p:cNvPr id="27667" name="Text Box 44"/>
          <p:cNvSpPr txBox="1">
            <a:spLocks noChangeArrowheads="1"/>
          </p:cNvSpPr>
          <p:nvPr/>
        </p:nvSpPr>
        <p:spPr bwMode="auto">
          <a:xfrm>
            <a:off x="3011488" y="1674813"/>
            <a:ext cx="12128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can live the life I want, not just get by</a:t>
            </a:r>
            <a:endParaRPr lang="en-US" altLang="en-US">
              <a:solidFill>
                <a:prstClr val="black"/>
              </a:solidFill>
              <a:latin typeface="Arial" panose="020B0604020202020204" pitchFamily="34" charset="0"/>
            </a:endParaRPr>
          </a:p>
        </p:txBody>
      </p:sp>
      <p:sp>
        <p:nvSpPr>
          <p:cNvPr id="27668" name="Text Box 45"/>
          <p:cNvSpPr txBox="1">
            <a:spLocks noChangeArrowheads="1"/>
          </p:cNvSpPr>
          <p:nvPr/>
        </p:nvSpPr>
        <p:spPr bwMode="auto">
          <a:xfrm>
            <a:off x="4167188" y="2986088"/>
            <a:ext cx="11604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feel safe with the people in my life</a:t>
            </a:r>
            <a:endParaRPr lang="en-US" altLang="en-US">
              <a:solidFill>
                <a:prstClr val="black"/>
              </a:solidFill>
              <a:latin typeface="Arial" panose="020B0604020202020204" pitchFamily="34" charset="0"/>
            </a:endParaRPr>
          </a:p>
        </p:txBody>
      </p:sp>
      <p:sp>
        <p:nvSpPr>
          <p:cNvPr id="27669" name="Text Box 46"/>
          <p:cNvSpPr txBox="1">
            <a:spLocks noChangeArrowheads="1"/>
          </p:cNvSpPr>
          <p:nvPr/>
        </p:nvSpPr>
        <p:spPr bwMode="auto">
          <a:xfrm>
            <a:off x="471488" y="2319338"/>
            <a:ext cx="12128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1200">
                <a:solidFill>
                  <a:prstClr val="black"/>
                </a:solidFill>
                <a:latin typeface="Arial" panose="020B0604020202020204" pitchFamily="34" charset="0"/>
                <a:cs typeface="Calibri" panose="020F0502020204030204" pitchFamily="34" charset="0"/>
              </a:rPr>
              <a:t>I am in control of decisions that matter to me</a:t>
            </a:r>
            <a:endParaRPr lang="en-US" altLang="en-US" sz="1100">
              <a:solidFill>
                <a:prstClr val="black"/>
              </a:solidFill>
            </a:endParaRPr>
          </a:p>
          <a:p>
            <a:pPr defTabSz="914400" eaLnBrk="0" fontAlgn="base" hangingPunct="0">
              <a:spcBef>
                <a:spcPct val="0"/>
              </a:spcBef>
              <a:spcAft>
                <a:spcPct val="0"/>
              </a:spcAft>
            </a:pPr>
            <a:endParaRPr lang="en-US" altLang="en-US">
              <a:solidFill>
                <a:prstClr val="black"/>
              </a:solidFill>
              <a:latin typeface="Arial" panose="020B0604020202020204" pitchFamily="34" charset="0"/>
            </a:endParaRPr>
          </a:p>
        </p:txBody>
      </p:sp>
      <p:pic>
        <p:nvPicPr>
          <p:cNvPr id="276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492125"/>
            <a:ext cx="1854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65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bwMode="auto">
          <a:xfrm>
            <a:off x="323850" y="476250"/>
            <a:ext cx="82296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Capturing activity and impact</a:t>
            </a:r>
            <a:endParaRPr lang="en-GB" altLang="en-US"/>
          </a:p>
        </p:txBody>
      </p:sp>
      <p:pic>
        <p:nvPicPr>
          <p:cNvPr id="286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488" y="476250"/>
            <a:ext cx="10239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206500"/>
            <a:ext cx="705167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22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07550"/>
          </a:xfrm>
        </p:spPr>
        <p:txBody>
          <a:bodyPr/>
          <a:lstStyle/>
          <a:p>
            <a:r>
              <a:rPr lang="en-GB" sz="3200" dirty="0">
                <a:solidFill>
                  <a:srgbClr val="4472C4">
                    <a:lumMod val="75000"/>
                  </a:srgbClr>
                </a:solidFill>
              </a:rPr>
              <a:t>How do we use PCN funding to build on these achievements to date?</a:t>
            </a:r>
            <a:br>
              <a:rPr lang="en-GB" sz="4000" dirty="0">
                <a:solidFill>
                  <a:srgbClr val="4472C4">
                    <a:lumMod val="75000"/>
                  </a:srgbClr>
                </a:solidFill>
              </a:rPr>
            </a:br>
            <a:endParaRPr lang="en-GB" dirty="0"/>
          </a:p>
        </p:txBody>
      </p:sp>
      <p:sp>
        <p:nvSpPr>
          <p:cNvPr id="3" name="Content Placeholder 2"/>
          <p:cNvSpPr>
            <a:spLocks noGrp="1"/>
          </p:cNvSpPr>
          <p:nvPr>
            <p:ph sz="half" idx="1"/>
          </p:nvPr>
        </p:nvSpPr>
        <p:spPr>
          <a:xfrm>
            <a:off x="252482" y="1760561"/>
            <a:ext cx="8444662" cy="4571999"/>
          </a:xfrm>
        </p:spPr>
        <p:txBody>
          <a:bodyPr/>
          <a:lstStyle/>
          <a:p>
            <a:pPr>
              <a:spcAft>
                <a:spcPts val="600"/>
              </a:spcAft>
            </a:pPr>
            <a:r>
              <a:rPr lang="en-GB" sz="1800" dirty="0"/>
              <a:t>GM H&amp;SCP is working with CCGs, local authorities, primary care, VCSE leaders, existing social prescribing connector schemes and other partners across wider public service in all ten GM localities to help to ensure the new PCN funding builds on our hard work to date. </a:t>
            </a:r>
          </a:p>
          <a:p>
            <a:pPr>
              <a:spcAft>
                <a:spcPts val="600"/>
              </a:spcAft>
            </a:pPr>
            <a:r>
              <a:rPr lang="en-GB" sz="1800" dirty="0"/>
              <a:t>This aim is for each locality to reach agreement about:</a:t>
            </a:r>
          </a:p>
          <a:p>
            <a:pPr lvl="1">
              <a:spcBef>
                <a:spcPts val="0"/>
              </a:spcBef>
              <a:spcAft>
                <a:spcPts val="600"/>
              </a:spcAft>
            </a:pPr>
            <a:r>
              <a:rPr lang="en-GB" sz="1800" dirty="0"/>
              <a:t>how partners will use new NHSE funding to </a:t>
            </a:r>
            <a:r>
              <a:rPr lang="en-GB" sz="1800" b="1" dirty="0"/>
              <a:t>build on existing local social prescribing</a:t>
            </a:r>
            <a:r>
              <a:rPr lang="en-GB" sz="1800" dirty="0"/>
              <a:t> connector schemes to avoid duplication and maximise impact;</a:t>
            </a:r>
          </a:p>
          <a:p>
            <a:pPr lvl="1">
              <a:spcBef>
                <a:spcPts val="0"/>
              </a:spcBef>
              <a:spcAft>
                <a:spcPts val="1800"/>
              </a:spcAft>
            </a:pPr>
            <a:r>
              <a:rPr lang="en-GB" sz="1800" dirty="0"/>
              <a:t>shared commitment to </a:t>
            </a:r>
            <a:r>
              <a:rPr lang="en-GB" sz="1800" b="1" dirty="0"/>
              <a:t>support for the VCSE sector and community groups </a:t>
            </a:r>
            <a:r>
              <a:rPr lang="en-GB" sz="1800" dirty="0"/>
              <a:t>to receive social prescribing referrals, through funding and development support;</a:t>
            </a:r>
          </a:p>
          <a:p>
            <a:pPr lvl="1">
              <a:spcBef>
                <a:spcPts val="0"/>
              </a:spcBef>
              <a:spcAft>
                <a:spcPts val="1800"/>
              </a:spcAft>
            </a:pPr>
            <a:r>
              <a:rPr lang="en-GB" sz="1800" dirty="0"/>
              <a:t>how social prescribing link workers are recruited, trained, supported and developed, including how their role differs from high impact changes - </a:t>
            </a:r>
            <a:r>
              <a:rPr lang="en-GB" sz="1800" b="1" dirty="0"/>
              <a:t>care navigation </a:t>
            </a:r>
            <a:r>
              <a:rPr lang="en-GB" sz="1800" dirty="0"/>
              <a:t>and </a:t>
            </a:r>
            <a:r>
              <a:rPr lang="en-GB" sz="1800" b="1" dirty="0"/>
              <a:t>active signposting</a:t>
            </a:r>
            <a:r>
              <a:rPr lang="en-GB" sz="1800" dirty="0"/>
              <a:t>. </a:t>
            </a:r>
          </a:p>
          <a:p>
            <a:endParaRPr lang="en-GB" dirty="0"/>
          </a:p>
        </p:txBody>
      </p:sp>
      <p:sp>
        <p:nvSpPr>
          <p:cNvPr id="5" name="Slide Number Placeholder 4"/>
          <p:cNvSpPr>
            <a:spLocks noGrp="1"/>
          </p:cNvSpPr>
          <p:nvPr>
            <p:ph type="sldNum" sz="quarter" idx="12"/>
          </p:nvPr>
        </p:nvSpPr>
        <p:spPr/>
        <p:txBody>
          <a:bodyPr/>
          <a:lstStyle/>
          <a:p>
            <a:pPr defTabSz="914400" eaLnBrk="0" fontAlgn="base" hangingPunct="0">
              <a:spcBef>
                <a:spcPct val="0"/>
              </a:spcBef>
              <a:spcAft>
                <a:spcPct val="0"/>
              </a:spcAft>
              <a:defRPr/>
            </a:pPr>
            <a:r>
              <a:rPr lang="en-GB" altLang="en-US">
                <a:solidFill>
                  <a:prstClr val="black"/>
                </a:solidFill>
                <a:cs typeface="Arial" panose="020B0604020202020204" pitchFamily="34" charset="0"/>
              </a:rPr>
              <a:t>| </a:t>
            </a:r>
            <a:fld id="{C82F414F-94AC-4C19-8741-754764D16D47}" type="slidenum">
              <a:rPr lang="en-GB" altLang="en-US" smtClean="0">
                <a:solidFill>
                  <a:prstClr val="black"/>
                </a:solidFill>
                <a:cs typeface="Arial" panose="020B0604020202020204" pitchFamily="34" charset="0"/>
              </a:rPr>
              <a:pPr defTabSz="914400" eaLnBrk="0" fontAlgn="base" hangingPunct="0">
                <a:spcBef>
                  <a:spcPct val="0"/>
                </a:spcBef>
                <a:spcAft>
                  <a:spcPct val="0"/>
                </a:spcAft>
                <a:defRPr/>
              </a:pPr>
              <a:t>19</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352723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D064-2CCB-4A85-936F-4EFD431F0E01}"/>
              </a:ext>
            </a:extLst>
          </p:cNvPr>
          <p:cNvSpPr>
            <a:spLocks noGrp="1"/>
          </p:cNvSpPr>
          <p:nvPr>
            <p:ph type="title"/>
          </p:nvPr>
        </p:nvSpPr>
        <p:spPr>
          <a:xfrm>
            <a:off x="992981" y="1131094"/>
            <a:ext cx="7229476" cy="994172"/>
          </a:xfrm>
        </p:spPr>
        <p:txBody>
          <a:bodyPr>
            <a:normAutofit/>
          </a:bodyPr>
          <a:lstStyle/>
          <a:p>
            <a:r>
              <a:rPr lang="en-GB" sz="2100" b="1" dirty="0">
                <a:solidFill>
                  <a:schemeClr val="accent1">
                    <a:lumMod val="75000"/>
                  </a:schemeClr>
                </a:solidFill>
                <a:latin typeface="Arial" panose="020B0604020202020204" pitchFamily="34" charset="0"/>
                <a:cs typeface="Arial" panose="020B0604020202020204" pitchFamily="34" charset="0"/>
              </a:rPr>
              <a:t>Personalised Care </a:t>
            </a:r>
            <a:br>
              <a:rPr lang="en-GB" sz="2100" b="1" dirty="0">
                <a:solidFill>
                  <a:schemeClr val="accent1">
                    <a:lumMod val="75000"/>
                  </a:schemeClr>
                </a:solidFill>
                <a:latin typeface="Arial" panose="020B0604020202020204" pitchFamily="34" charset="0"/>
                <a:cs typeface="Arial" panose="020B0604020202020204" pitchFamily="34" charset="0"/>
              </a:rPr>
            </a:br>
            <a:r>
              <a:rPr lang="en-GB" sz="2100" b="1" dirty="0">
                <a:solidFill>
                  <a:schemeClr val="accent1">
                    <a:lumMod val="75000"/>
                  </a:schemeClr>
                </a:solidFill>
                <a:latin typeface="Arial" panose="020B0604020202020204" pitchFamily="34" charset="0"/>
                <a:cs typeface="Arial" panose="020B0604020202020204" pitchFamily="34" charset="0"/>
              </a:rPr>
              <a:t>&amp; Social Prescribing </a:t>
            </a:r>
            <a:br>
              <a:rPr lang="en-GB" sz="2100" b="1" dirty="0">
                <a:solidFill>
                  <a:schemeClr val="accent1">
                    <a:lumMod val="75000"/>
                  </a:schemeClr>
                </a:solidFill>
                <a:latin typeface="Arial" panose="020B0604020202020204" pitchFamily="34" charset="0"/>
                <a:cs typeface="Arial" panose="020B0604020202020204" pitchFamily="34" charset="0"/>
              </a:rPr>
            </a:br>
            <a:r>
              <a:rPr lang="en-GB" sz="2100" b="1" dirty="0">
                <a:solidFill>
                  <a:schemeClr val="accent1">
                    <a:lumMod val="75000"/>
                  </a:schemeClr>
                </a:solidFill>
                <a:latin typeface="Arial" panose="020B0604020202020204" pitchFamily="34" charset="0"/>
                <a:cs typeface="Arial" panose="020B0604020202020204" pitchFamily="34" charset="0"/>
              </a:rPr>
              <a:t>in the NHS Long Term Plan</a:t>
            </a:r>
            <a:endParaRPr lang="en-GB" sz="2100" b="1" dirty="0">
              <a:solidFill>
                <a:schemeClr val="accent1">
                  <a:lumMod val="75000"/>
                </a:schemeClr>
              </a:solidFill>
            </a:endParaRPr>
          </a:p>
        </p:txBody>
      </p:sp>
      <p:pic>
        <p:nvPicPr>
          <p:cNvPr id="5" name="Content Placeholder 4">
            <a:extLst>
              <a:ext uri="{FF2B5EF4-FFF2-40B4-BE49-F238E27FC236}">
                <a16:creationId xmlns:a16="http://schemas.microsoft.com/office/drawing/2014/main" id="{CACFDE2D-792F-43AF-9590-0985F44B1A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3671887"/>
            <a:ext cx="6858000" cy="1814513"/>
          </a:xfrm>
          <a:prstGeom prst="rect">
            <a:avLst/>
          </a:prstGeom>
        </p:spPr>
      </p:pic>
      <p:pic>
        <p:nvPicPr>
          <p:cNvPr id="6" name="Picture 5">
            <a:extLst>
              <a:ext uri="{FF2B5EF4-FFF2-40B4-BE49-F238E27FC236}">
                <a16:creationId xmlns:a16="http://schemas.microsoft.com/office/drawing/2014/main" id="{7DA7F488-8802-45EB-9A80-13E7A549E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154724"/>
            <a:ext cx="836266" cy="348274"/>
          </a:xfrm>
          <a:prstGeom prst="rect">
            <a:avLst/>
          </a:prstGeom>
        </p:spPr>
      </p:pic>
    </p:spTree>
    <p:extLst>
      <p:ext uri="{BB962C8B-B14F-4D97-AF65-F5344CB8AC3E}">
        <p14:creationId xmlns:p14="http://schemas.microsoft.com/office/powerpoint/2010/main" val="75110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115250"/>
            <a:ext cx="8229600" cy="1143000"/>
          </a:xfrm>
        </p:spPr>
        <p:txBody>
          <a:bodyPr/>
          <a:lstStyle/>
          <a:p>
            <a:r>
              <a:rPr lang="en-GB" dirty="0"/>
              <a:t>Contact us</a:t>
            </a:r>
          </a:p>
        </p:txBody>
      </p:sp>
      <p:sp>
        <p:nvSpPr>
          <p:cNvPr id="4" name="Text Placeholder 3"/>
          <p:cNvSpPr>
            <a:spLocks noGrp="1"/>
          </p:cNvSpPr>
          <p:nvPr>
            <p:ph type="body" sz="quarter" idx="20"/>
          </p:nvPr>
        </p:nvSpPr>
        <p:spPr>
          <a:xfrm>
            <a:off x="361680" y="2258250"/>
            <a:ext cx="5420862" cy="1931613"/>
          </a:xfrm>
        </p:spPr>
        <p:txBody>
          <a:bodyPr/>
          <a:lstStyle/>
          <a:p>
            <a:pPr marL="0" indent="0">
              <a:buNone/>
            </a:pPr>
            <a:r>
              <a:rPr lang="en-US" dirty="0"/>
              <a:t>Giles Wilmore | Associate Lead: People &amp; Communities</a:t>
            </a:r>
            <a:endParaRPr lang="en-GB" dirty="0"/>
          </a:p>
          <a:p>
            <a:pPr marL="0" indent="0">
              <a:buNone/>
            </a:pPr>
            <a:r>
              <a:rPr lang="en-US" dirty="0"/>
              <a:t>Greater Manchester Health &amp; Social Care Partnership</a:t>
            </a:r>
            <a:endParaRPr lang="en-GB" dirty="0"/>
          </a:p>
          <a:p>
            <a:pPr marL="0" indent="0">
              <a:buNone/>
            </a:pPr>
            <a:r>
              <a:rPr lang="en-GB" dirty="0"/>
              <a:t> </a:t>
            </a:r>
            <a:r>
              <a:rPr lang="en-US" u="sng" dirty="0"/>
              <a:t>07792 663923</a:t>
            </a:r>
            <a:endParaRPr lang="en-GB" dirty="0"/>
          </a:p>
          <a:p>
            <a:pPr marL="0" indent="0">
              <a:buNone/>
            </a:pPr>
            <a:r>
              <a:rPr lang="en-US" u="sng" dirty="0"/>
              <a:t>giles.wilmore1@nhs.net</a:t>
            </a:r>
            <a:endParaRPr lang="en-GB" dirty="0"/>
          </a:p>
          <a:p>
            <a:pPr marL="0" indent="0">
              <a:buNone/>
            </a:pPr>
            <a:endParaRPr lang="en-GB" dirty="0"/>
          </a:p>
        </p:txBody>
      </p:sp>
      <p:sp>
        <p:nvSpPr>
          <p:cNvPr id="5" name="TextBox 4"/>
          <p:cNvSpPr txBox="1"/>
          <p:nvPr/>
        </p:nvSpPr>
        <p:spPr>
          <a:xfrm>
            <a:off x="4562475" y="3930557"/>
            <a:ext cx="4446470" cy="1471172"/>
          </a:xfrm>
          <a:prstGeom prst="rect">
            <a:avLst/>
          </a:prstGeom>
          <a:noFill/>
        </p:spPr>
        <p:txBody>
          <a:bodyPr wrap="square" rtlCol="0">
            <a:spAutoFit/>
          </a:bodyPr>
          <a:lstStyle/>
          <a:p>
            <a:pPr lvl="0">
              <a:spcBef>
                <a:spcPct val="20000"/>
              </a:spcBef>
            </a:pPr>
            <a:r>
              <a:rPr lang="en-US" sz="1600" b="1" dirty="0">
                <a:solidFill>
                  <a:srgbClr val="3F5664"/>
                </a:solidFill>
                <a:latin typeface="Alte Haas Grotesk"/>
              </a:rPr>
              <a:t>Sophie Glinka | Social Prescribing Lead</a:t>
            </a:r>
            <a:endParaRPr lang="en-GB" sz="1600" b="1" dirty="0">
              <a:solidFill>
                <a:srgbClr val="3F5664"/>
              </a:solidFill>
              <a:latin typeface="Alte Haas Grotesk"/>
            </a:endParaRPr>
          </a:p>
          <a:p>
            <a:pPr lvl="0">
              <a:spcBef>
                <a:spcPct val="20000"/>
              </a:spcBef>
            </a:pPr>
            <a:r>
              <a:rPr lang="en-US" sz="1600" b="1" dirty="0">
                <a:solidFill>
                  <a:srgbClr val="3F5664"/>
                </a:solidFill>
                <a:latin typeface="Alte Haas Grotesk"/>
              </a:rPr>
              <a:t>Greater Manchester Health &amp; Social Care Partnership</a:t>
            </a:r>
            <a:endParaRPr lang="en-GB" sz="1600" b="1" dirty="0">
              <a:solidFill>
                <a:srgbClr val="3F5664"/>
              </a:solidFill>
              <a:latin typeface="Alte Haas Grotesk"/>
            </a:endParaRPr>
          </a:p>
          <a:p>
            <a:pPr lvl="0">
              <a:spcBef>
                <a:spcPct val="20000"/>
              </a:spcBef>
            </a:pPr>
            <a:r>
              <a:rPr lang="en-GB" sz="1600" b="1" dirty="0">
                <a:solidFill>
                  <a:srgbClr val="3F5664"/>
                </a:solidFill>
                <a:latin typeface="Alte Haas Grotesk"/>
              </a:rPr>
              <a:t> </a:t>
            </a:r>
            <a:r>
              <a:rPr lang="en-US" sz="1600" b="1" u="sng" dirty="0">
                <a:solidFill>
                  <a:srgbClr val="3F5664"/>
                </a:solidFill>
                <a:latin typeface="Alte Haas Grotesk"/>
              </a:rPr>
              <a:t>07746852134</a:t>
            </a:r>
            <a:endParaRPr lang="en-GB" sz="1600" b="1" dirty="0">
              <a:solidFill>
                <a:srgbClr val="3F5664"/>
              </a:solidFill>
              <a:latin typeface="Alte Haas Grotesk"/>
            </a:endParaRPr>
          </a:p>
          <a:p>
            <a:pPr lvl="0">
              <a:spcBef>
                <a:spcPct val="20000"/>
              </a:spcBef>
            </a:pPr>
            <a:r>
              <a:rPr lang="en-US" sz="1600" b="1" u="sng" dirty="0">
                <a:solidFill>
                  <a:srgbClr val="3F5664"/>
                </a:solidFill>
                <a:latin typeface="Alte Haas Grotesk"/>
              </a:rPr>
              <a:t>Sophie.glinka@nhs.net</a:t>
            </a:r>
            <a:endParaRPr lang="en-GB" sz="1600" b="1" dirty="0">
              <a:solidFill>
                <a:srgbClr val="3F5664"/>
              </a:solidFill>
              <a:latin typeface="Alte Haas Grotesk"/>
            </a:endParaRPr>
          </a:p>
        </p:txBody>
      </p:sp>
      <p:pic>
        <p:nvPicPr>
          <p:cNvPr id="6" name="Picture 5"/>
          <p:cNvPicPr>
            <a:picLocks noChangeAspect="1"/>
          </p:cNvPicPr>
          <p:nvPr/>
        </p:nvPicPr>
        <p:blipFill>
          <a:blip r:embed="rId2"/>
          <a:stretch>
            <a:fillRect/>
          </a:stretch>
        </p:blipFill>
        <p:spPr>
          <a:xfrm>
            <a:off x="626588" y="4223200"/>
            <a:ext cx="3305175" cy="2219325"/>
          </a:xfrm>
          <a:prstGeom prst="rect">
            <a:avLst/>
          </a:prstGeom>
        </p:spPr>
      </p:pic>
    </p:spTree>
    <p:extLst>
      <p:ext uri="{BB962C8B-B14F-4D97-AF65-F5344CB8AC3E}">
        <p14:creationId xmlns:p14="http://schemas.microsoft.com/office/powerpoint/2010/main" val="243556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323" y="5288573"/>
            <a:ext cx="2891790" cy="555498"/>
          </a:xfrm>
          <a:prstGeom prst="rect">
            <a:avLst/>
          </a:prstGeom>
        </p:spPr>
      </p:pic>
      <p:sp>
        <p:nvSpPr>
          <p:cNvPr id="4" name="Content Placeholder 1">
            <a:extLst>
              <a:ext uri="{FF2B5EF4-FFF2-40B4-BE49-F238E27FC236}">
                <a16:creationId xmlns:a16="http://schemas.microsoft.com/office/drawing/2014/main" id="{079CBCF7-344D-4438-89B2-5B145BDBA42D}"/>
              </a:ext>
            </a:extLst>
          </p:cNvPr>
          <p:cNvSpPr>
            <a:spLocks noGrp="1"/>
          </p:cNvSpPr>
          <p:nvPr>
            <p:ph idx="1"/>
          </p:nvPr>
        </p:nvSpPr>
        <p:spPr>
          <a:xfrm>
            <a:off x="1449279" y="1921423"/>
            <a:ext cx="6445304" cy="3811356"/>
          </a:xfrm>
        </p:spPr>
        <p:txBody>
          <a:bodyPr>
            <a:noAutofit/>
          </a:bodyPr>
          <a:lstStyle/>
          <a:p>
            <a:pPr fontAlgn="base">
              <a:buFont typeface="+mj-lt"/>
              <a:buAutoNum type="arabicPeriod"/>
            </a:pPr>
            <a:r>
              <a:rPr lang="en-GB" sz="1650" dirty="0">
                <a:solidFill>
                  <a:srgbClr val="202A30"/>
                </a:solidFill>
                <a:latin typeface="Arial" panose="020B0604020202020204" pitchFamily="34" charset="0"/>
                <a:cs typeface="Arial" panose="020B0604020202020204" pitchFamily="34" charset="0"/>
              </a:rPr>
              <a:t>We will </a:t>
            </a:r>
            <a:r>
              <a:rPr lang="en-GB" sz="1650" b="1" dirty="0">
                <a:latin typeface="Arial" panose="020B0604020202020204" pitchFamily="34" charset="0"/>
                <a:cs typeface="Arial" panose="020B0604020202020204" pitchFamily="34" charset="0"/>
              </a:rPr>
              <a:t>boost ‘out-of-hospital’ care</a:t>
            </a:r>
            <a:r>
              <a:rPr lang="en-GB" sz="1650" dirty="0">
                <a:latin typeface="Arial" panose="020B0604020202020204" pitchFamily="34" charset="0"/>
                <a:cs typeface="Arial" panose="020B0604020202020204" pitchFamily="34" charset="0"/>
              </a:rPr>
              <a:t>, </a:t>
            </a:r>
            <a:r>
              <a:rPr lang="en-GB" sz="1650" dirty="0">
                <a:solidFill>
                  <a:srgbClr val="202A30"/>
                </a:solidFill>
                <a:latin typeface="Arial" panose="020B0604020202020204" pitchFamily="34" charset="0"/>
                <a:cs typeface="Arial" panose="020B0604020202020204" pitchFamily="34" charset="0"/>
              </a:rPr>
              <a:t>and finally dissolve the historic divide between primary and community health services.</a:t>
            </a:r>
          </a:p>
          <a:p>
            <a:pPr fontAlgn="base">
              <a:buFont typeface="+mj-lt"/>
              <a:buAutoNum type="arabicPeriod"/>
            </a:pPr>
            <a:r>
              <a:rPr lang="en-GB" sz="1650" dirty="0">
                <a:solidFill>
                  <a:srgbClr val="202A30"/>
                </a:solidFill>
                <a:latin typeface="Arial" panose="020B0604020202020204" pitchFamily="34" charset="0"/>
                <a:cs typeface="Arial" panose="020B0604020202020204" pitchFamily="34" charset="0"/>
              </a:rPr>
              <a:t>The NHS will </a:t>
            </a:r>
            <a:r>
              <a:rPr lang="en-GB" sz="1650" b="1" dirty="0">
                <a:latin typeface="Arial" panose="020B0604020202020204" pitchFamily="34" charset="0"/>
                <a:cs typeface="Arial" panose="020B0604020202020204" pitchFamily="34" charset="0"/>
              </a:rPr>
              <a:t>redesign and reduce pressure on emergency hospital services.</a:t>
            </a:r>
            <a:endParaRPr lang="en-GB" sz="1650" dirty="0">
              <a:latin typeface="Arial" panose="020B0604020202020204" pitchFamily="34" charset="0"/>
              <a:cs typeface="Arial" panose="020B0604020202020204" pitchFamily="34" charset="0"/>
            </a:endParaRPr>
          </a:p>
          <a:p>
            <a:pPr fontAlgn="base">
              <a:buFont typeface="+mj-lt"/>
              <a:buAutoNum type="arabicPeriod"/>
            </a:pPr>
            <a:r>
              <a:rPr lang="en-GB" sz="1650" b="1" dirty="0">
                <a:solidFill>
                  <a:srgbClr val="0070C0"/>
                </a:solidFill>
                <a:latin typeface="Arial" panose="020B0604020202020204" pitchFamily="34" charset="0"/>
                <a:cs typeface="Arial" panose="020B0604020202020204" pitchFamily="34" charset="0"/>
              </a:rPr>
              <a:t>People will get more control over their own health, and more personalised care when they need it.</a:t>
            </a:r>
          </a:p>
          <a:p>
            <a:pPr fontAlgn="base">
              <a:buFont typeface="+mj-lt"/>
              <a:buAutoNum type="arabicPeriod"/>
            </a:pPr>
            <a:r>
              <a:rPr lang="en-GB" sz="1650" b="1" dirty="0">
                <a:solidFill>
                  <a:srgbClr val="202A30"/>
                </a:solidFill>
                <a:latin typeface="Arial" panose="020B0604020202020204" pitchFamily="34" charset="0"/>
                <a:cs typeface="Arial" panose="020B0604020202020204" pitchFamily="34" charset="0"/>
              </a:rPr>
              <a:t>Digitally-enabled primary and outpatient care </a:t>
            </a:r>
            <a:r>
              <a:rPr lang="en-GB" sz="1650" dirty="0">
                <a:solidFill>
                  <a:srgbClr val="202A30"/>
                </a:solidFill>
                <a:latin typeface="Arial" panose="020B0604020202020204" pitchFamily="34" charset="0"/>
                <a:cs typeface="Arial" panose="020B0604020202020204" pitchFamily="34" charset="0"/>
              </a:rPr>
              <a:t>will go mainstream across the NHS.</a:t>
            </a:r>
          </a:p>
          <a:p>
            <a:pPr fontAlgn="base">
              <a:buFont typeface="+mj-lt"/>
              <a:buAutoNum type="arabicPeriod"/>
            </a:pPr>
            <a:r>
              <a:rPr lang="en-GB" sz="1650" dirty="0">
                <a:solidFill>
                  <a:srgbClr val="202A30"/>
                </a:solidFill>
                <a:latin typeface="Arial" panose="020B0604020202020204" pitchFamily="34" charset="0"/>
                <a:cs typeface="Arial" panose="020B0604020202020204" pitchFamily="34" charset="0"/>
              </a:rPr>
              <a:t>Local NHS organisations will increasingly </a:t>
            </a:r>
            <a:r>
              <a:rPr lang="en-GB" sz="1650" b="1" dirty="0">
                <a:solidFill>
                  <a:srgbClr val="202A30"/>
                </a:solidFill>
                <a:latin typeface="Arial" panose="020B0604020202020204" pitchFamily="34" charset="0"/>
                <a:cs typeface="Arial" panose="020B0604020202020204" pitchFamily="34" charset="0"/>
              </a:rPr>
              <a:t>focus on population health </a:t>
            </a:r>
            <a:r>
              <a:rPr lang="en-GB" sz="1650" dirty="0">
                <a:solidFill>
                  <a:srgbClr val="202A30"/>
                </a:solidFill>
                <a:latin typeface="Arial" panose="020B0604020202020204" pitchFamily="34" charset="0"/>
                <a:cs typeface="Arial" panose="020B0604020202020204" pitchFamily="34" charset="0"/>
              </a:rPr>
              <a:t>and local partnerships with local authority-funded services, through new Integrated Care Systems (ICSs) everywhere.</a:t>
            </a:r>
          </a:p>
          <a:p>
            <a:pPr marL="0" indent="0">
              <a:lnSpc>
                <a:spcPct val="100000"/>
              </a:lnSpc>
              <a:spcBef>
                <a:spcPts val="0"/>
              </a:spcBef>
              <a:spcAft>
                <a:spcPts val="600"/>
              </a:spcAft>
              <a:buNone/>
            </a:pPr>
            <a:endParaRPr lang="en-GB" sz="1650" b="1" dirty="0">
              <a:solidFill>
                <a:schemeClr val="accent1">
                  <a:lumMod val="7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BC4C9DF-C321-455D-90F0-938932D86473}"/>
              </a:ext>
            </a:extLst>
          </p:cNvPr>
          <p:cNvSpPr txBox="1"/>
          <p:nvPr/>
        </p:nvSpPr>
        <p:spPr>
          <a:xfrm>
            <a:off x="1336089" y="1110583"/>
            <a:ext cx="5323129" cy="738664"/>
          </a:xfrm>
          <a:prstGeom prst="rect">
            <a:avLst/>
          </a:prstGeom>
          <a:noFill/>
        </p:spPr>
        <p:txBody>
          <a:bodyPr wrap="square" rtlCol="0">
            <a:spAutoFit/>
          </a:bodyPr>
          <a:lstStyle/>
          <a:p>
            <a:pPr defTabSz="685800">
              <a:defRPr/>
            </a:pPr>
            <a:r>
              <a:rPr lang="en-GB" sz="2100" b="1" dirty="0">
                <a:solidFill>
                  <a:srgbClr val="4472C4">
                    <a:lumMod val="75000"/>
                  </a:srgbClr>
                </a:solidFill>
                <a:latin typeface="Arial" panose="020B0604020202020204" pitchFamily="34" charset="0"/>
                <a:cs typeface="Arial" panose="020B0604020202020204" pitchFamily="34" charset="0"/>
              </a:rPr>
              <a:t>Long-term plan: 5 major practical changes to the service model</a:t>
            </a:r>
          </a:p>
        </p:txBody>
      </p:sp>
    </p:spTree>
    <p:extLst>
      <p:ext uri="{BB962C8B-B14F-4D97-AF65-F5344CB8AC3E}">
        <p14:creationId xmlns:p14="http://schemas.microsoft.com/office/powerpoint/2010/main" val="190354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323" y="5288573"/>
            <a:ext cx="2891790" cy="5554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154724"/>
            <a:ext cx="836266" cy="348274"/>
          </a:xfrm>
          <a:prstGeom prst="rect">
            <a:avLst/>
          </a:prstGeom>
        </p:spPr>
      </p:pic>
      <p:sp>
        <p:nvSpPr>
          <p:cNvPr id="4" name="Content Placeholder 1">
            <a:extLst>
              <a:ext uri="{FF2B5EF4-FFF2-40B4-BE49-F238E27FC236}">
                <a16:creationId xmlns:a16="http://schemas.microsoft.com/office/drawing/2014/main" id="{079CBCF7-344D-4438-89B2-5B145BDBA42D}"/>
              </a:ext>
            </a:extLst>
          </p:cNvPr>
          <p:cNvSpPr>
            <a:spLocks noGrp="1"/>
          </p:cNvSpPr>
          <p:nvPr>
            <p:ph idx="1"/>
          </p:nvPr>
        </p:nvSpPr>
        <p:spPr>
          <a:xfrm>
            <a:off x="1449279" y="1732457"/>
            <a:ext cx="6138909" cy="4000322"/>
          </a:xfrm>
        </p:spPr>
        <p:txBody>
          <a:bodyPr>
            <a:noAutofit/>
          </a:bodyPr>
          <a:lstStyle/>
          <a:p>
            <a:pPr marL="257175" indent="-257175" defTabSz="342900" fontAlgn="base">
              <a:lnSpc>
                <a:spcPct val="100000"/>
              </a:lnSpc>
              <a:spcBef>
                <a:spcPct val="20000"/>
              </a:spcBef>
              <a:buClr>
                <a:srgbClr val="0072C6"/>
              </a:buClr>
              <a:buFont typeface="Arial"/>
              <a:buChar char="•"/>
            </a:pPr>
            <a:r>
              <a:rPr lang="en-GB" sz="1500" dirty="0">
                <a:solidFill>
                  <a:prstClr val="black"/>
                </a:solidFill>
                <a:latin typeface="Arial"/>
              </a:rPr>
              <a:t>1.39. </a:t>
            </a:r>
            <a:r>
              <a:rPr lang="en-GB" sz="1500" b="1" dirty="0">
                <a:solidFill>
                  <a:prstClr val="black"/>
                </a:solidFill>
                <a:latin typeface="Arial"/>
              </a:rPr>
              <a:t>We will roll out the NHS Personalised Care model across the country, reaching </a:t>
            </a:r>
            <a:r>
              <a:rPr lang="en-GB" sz="1500" b="1" dirty="0">
                <a:solidFill>
                  <a:srgbClr val="0070C0"/>
                </a:solidFill>
                <a:latin typeface="Arial"/>
              </a:rPr>
              <a:t>2.5 million people by 2023/24 </a:t>
            </a:r>
            <a:r>
              <a:rPr lang="en-GB" sz="1500" b="1" dirty="0">
                <a:solidFill>
                  <a:prstClr val="black"/>
                </a:solidFill>
                <a:latin typeface="Arial"/>
              </a:rPr>
              <a:t>and then aiming to </a:t>
            </a:r>
            <a:r>
              <a:rPr lang="en-GB" sz="1500" b="1" dirty="0">
                <a:solidFill>
                  <a:srgbClr val="0070C0"/>
                </a:solidFill>
                <a:latin typeface="Arial"/>
              </a:rPr>
              <a:t>double that </a:t>
            </a:r>
            <a:r>
              <a:rPr lang="en-GB" sz="1500" b="1" dirty="0">
                <a:latin typeface="Arial"/>
              </a:rPr>
              <a:t>again</a:t>
            </a:r>
            <a:r>
              <a:rPr lang="en-GB" sz="1500" b="1" dirty="0">
                <a:solidFill>
                  <a:srgbClr val="0070C0"/>
                </a:solidFill>
                <a:latin typeface="Arial"/>
              </a:rPr>
              <a:t> within a decade</a:t>
            </a:r>
            <a:r>
              <a:rPr lang="en-GB" sz="1500" dirty="0">
                <a:solidFill>
                  <a:prstClr val="black"/>
                </a:solidFill>
                <a:latin typeface="Arial"/>
              </a:rPr>
              <a:t>.</a:t>
            </a:r>
          </a:p>
          <a:p>
            <a:pPr marL="0" indent="0" defTabSz="342900" fontAlgn="base">
              <a:lnSpc>
                <a:spcPct val="100000"/>
              </a:lnSpc>
              <a:spcBef>
                <a:spcPct val="20000"/>
              </a:spcBef>
              <a:buClr>
                <a:srgbClr val="0072C6"/>
              </a:buClr>
              <a:buNone/>
            </a:pPr>
            <a:endParaRPr lang="en-GB" sz="1500" dirty="0">
              <a:solidFill>
                <a:prstClr val="black"/>
              </a:solidFill>
              <a:latin typeface="Arial"/>
            </a:endParaRPr>
          </a:p>
          <a:p>
            <a:pPr marL="257175" indent="-257175" defTabSz="342900" fontAlgn="base">
              <a:lnSpc>
                <a:spcPct val="100000"/>
              </a:lnSpc>
              <a:spcBef>
                <a:spcPct val="20000"/>
              </a:spcBef>
              <a:buClr>
                <a:srgbClr val="0072C6"/>
              </a:buClr>
              <a:buFont typeface="Arial"/>
              <a:buChar char="•"/>
            </a:pPr>
            <a:r>
              <a:rPr lang="en-GB" sz="1500" dirty="0">
                <a:solidFill>
                  <a:prstClr val="black"/>
                </a:solidFill>
                <a:latin typeface="Arial"/>
              </a:rPr>
              <a:t>1.40. As part of this work, through </a:t>
            </a:r>
            <a:r>
              <a:rPr lang="en-GB" sz="1500" b="1" dirty="0">
                <a:solidFill>
                  <a:prstClr val="black"/>
                </a:solidFill>
                <a:latin typeface="Arial"/>
              </a:rPr>
              <a:t>social prescribing </a:t>
            </a:r>
            <a:r>
              <a:rPr lang="en-GB" sz="1500" dirty="0">
                <a:solidFill>
                  <a:prstClr val="black"/>
                </a:solidFill>
                <a:latin typeface="Arial"/>
              </a:rPr>
              <a:t>the range of support available to people will widen, diversify and become accessible across the country. Link workers within primary care networks will work with people to develop tailored plans and connect them to local groups and support services. </a:t>
            </a:r>
            <a:r>
              <a:rPr lang="en-GB" sz="1500" b="1" dirty="0">
                <a:solidFill>
                  <a:srgbClr val="0070C0"/>
                </a:solidFill>
                <a:latin typeface="Arial"/>
              </a:rPr>
              <a:t>Over 1,000 trained social prescribing link workers will be in place by the end of 2020/21 </a:t>
            </a:r>
            <a:r>
              <a:rPr lang="en-GB" sz="1500" dirty="0">
                <a:solidFill>
                  <a:prstClr val="black"/>
                </a:solidFill>
                <a:latin typeface="Arial"/>
              </a:rPr>
              <a:t>rising further by </a:t>
            </a:r>
            <a:r>
              <a:rPr lang="en-GB" sz="1500" b="1" dirty="0">
                <a:solidFill>
                  <a:srgbClr val="0070C0"/>
                </a:solidFill>
                <a:latin typeface="Arial"/>
              </a:rPr>
              <a:t>2023/24, </a:t>
            </a:r>
            <a:r>
              <a:rPr lang="en-GB" sz="1500" dirty="0">
                <a:latin typeface="Arial"/>
              </a:rPr>
              <a:t>with the aim that </a:t>
            </a:r>
            <a:r>
              <a:rPr lang="en-GB" sz="1500" b="1" dirty="0">
                <a:solidFill>
                  <a:srgbClr val="0070C0"/>
                </a:solidFill>
                <a:latin typeface="Arial"/>
              </a:rPr>
              <a:t>over 900,000 people </a:t>
            </a:r>
            <a:r>
              <a:rPr lang="en-GB" sz="1500" dirty="0">
                <a:solidFill>
                  <a:prstClr val="black"/>
                </a:solidFill>
                <a:latin typeface="Arial"/>
              </a:rPr>
              <a:t>are able to be referred to social prescribing schemes by then.</a:t>
            </a:r>
          </a:p>
          <a:p>
            <a:pPr marL="0" indent="0">
              <a:lnSpc>
                <a:spcPct val="100000"/>
              </a:lnSpc>
              <a:spcBef>
                <a:spcPts val="0"/>
              </a:spcBef>
              <a:spcAft>
                <a:spcPts val="600"/>
              </a:spcAft>
              <a:buNone/>
            </a:pPr>
            <a:endParaRPr lang="en-GB" sz="1650" b="1" dirty="0">
              <a:solidFill>
                <a:schemeClr val="accent1">
                  <a:lumMod val="75000"/>
                </a:schemeClr>
              </a:solidFill>
              <a:cs typeface="Arial" panose="020B0604020202020204" pitchFamily="34" charset="0"/>
            </a:endParaRPr>
          </a:p>
        </p:txBody>
      </p:sp>
      <p:sp>
        <p:nvSpPr>
          <p:cNvPr id="2" name="TextBox 1">
            <a:extLst>
              <a:ext uri="{FF2B5EF4-FFF2-40B4-BE49-F238E27FC236}">
                <a16:creationId xmlns:a16="http://schemas.microsoft.com/office/drawing/2014/main" id="{EBC4C9DF-C321-455D-90F0-938932D86473}"/>
              </a:ext>
            </a:extLst>
          </p:cNvPr>
          <p:cNvSpPr txBox="1"/>
          <p:nvPr/>
        </p:nvSpPr>
        <p:spPr>
          <a:xfrm>
            <a:off x="1336089" y="1110582"/>
            <a:ext cx="4401105" cy="415498"/>
          </a:xfrm>
          <a:prstGeom prst="rect">
            <a:avLst/>
          </a:prstGeom>
          <a:noFill/>
        </p:spPr>
        <p:txBody>
          <a:bodyPr wrap="square" rtlCol="0">
            <a:spAutoFit/>
          </a:bodyPr>
          <a:lstStyle/>
          <a:p>
            <a:pPr defTabSz="685800">
              <a:defRPr/>
            </a:pPr>
            <a:r>
              <a:rPr lang="en-GB" sz="2100" b="1" dirty="0">
                <a:solidFill>
                  <a:srgbClr val="4472C4">
                    <a:lumMod val="75000"/>
                  </a:srgbClr>
                </a:solidFill>
                <a:latin typeface="Arial" panose="020B0604020202020204" pitchFamily="34" charset="0"/>
                <a:cs typeface="Arial" panose="020B0604020202020204" pitchFamily="34" charset="0"/>
              </a:rPr>
              <a:t>Long Term Plan commitments</a:t>
            </a:r>
          </a:p>
        </p:txBody>
      </p:sp>
    </p:spTree>
    <p:extLst>
      <p:ext uri="{BB962C8B-B14F-4D97-AF65-F5344CB8AC3E}">
        <p14:creationId xmlns:p14="http://schemas.microsoft.com/office/powerpoint/2010/main" val="112519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323" y="5288573"/>
            <a:ext cx="2891790" cy="5554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154724"/>
            <a:ext cx="836266" cy="348274"/>
          </a:xfrm>
          <a:prstGeom prst="rect">
            <a:avLst/>
          </a:prstGeom>
        </p:spPr>
      </p:pic>
      <p:sp>
        <p:nvSpPr>
          <p:cNvPr id="4" name="Content Placeholder 1">
            <a:extLst>
              <a:ext uri="{FF2B5EF4-FFF2-40B4-BE49-F238E27FC236}">
                <a16:creationId xmlns:a16="http://schemas.microsoft.com/office/drawing/2014/main" id="{079CBCF7-344D-4438-89B2-5B145BDBA42D}"/>
              </a:ext>
            </a:extLst>
          </p:cNvPr>
          <p:cNvSpPr>
            <a:spLocks noGrp="1"/>
          </p:cNvSpPr>
          <p:nvPr>
            <p:ph idx="1"/>
          </p:nvPr>
        </p:nvSpPr>
        <p:spPr>
          <a:xfrm>
            <a:off x="1493658" y="1646803"/>
            <a:ext cx="6138909" cy="4175064"/>
          </a:xfrm>
        </p:spPr>
        <p:txBody>
          <a:bodyPr>
            <a:noAutofit/>
          </a:bodyPr>
          <a:lstStyle/>
          <a:p>
            <a:pPr marL="0" indent="0">
              <a:lnSpc>
                <a:spcPct val="100000"/>
              </a:lnSpc>
              <a:spcBef>
                <a:spcPts val="0"/>
              </a:spcBef>
              <a:spcAft>
                <a:spcPts val="600"/>
              </a:spcAft>
              <a:buNone/>
            </a:pPr>
            <a:r>
              <a:rPr lang="en-GB" sz="1800" b="1" dirty="0">
                <a:latin typeface="Arial" panose="020B0604020202020204" pitchFamily="34" charset="0"/>
                <a:cs typeface="Arial" panose="020B0604020202020204" pitchFamily="34" charset="0"/>
              </a:rPr>
              <a:t>5 additional reimbursable roles:</a:t>
            </a:r>
          </a:p>
          <a:p>
            <a:pPr>
              <a:lnSpc>
                <a:spcPct val="100000"/>
              </a:lnSpc>
              <a:spcBef>
                <a:spcPts val="0"/>
              </a:spcBef>
              <a:spcAft>
                <a:spcPts val="600"/>
              </a:spcAft>
            </a:pPr>
            <a:r>
              <a:rPr lang="en-GB" sz="1800" dirty="0">
                <a:latin typeface="Arial" panose="020B0604020202020204" pitchFamily="34" charset="0"/>
                <a:cs typeface="Arial" panose="020B0604020202020204" pitchFamily="34" charset="0"/>
              </a:rPr>
              <a:t>clinical pharmacists</a:t>
            </a:r>
          </a:p>
          <a:p>
            <a:pPr>
              <a:lnSpc>
                <a:spcPct val="100000"/>
              </a:lnSpc>
              <a:spcBef>
                <a:spcPts val="0"/>
              </a:spcBef>
              <a:spcAft>
                <a:spcPts val="600"/>
              </a:spcAft>
            </a:pPr>
            <a:r>
              <a:rPr lang="en-GB" sz="1800" dirty="0">
                <a:latin typeface="Arial" panose="020B0604020202020204" pitchFamily="34" charset="0"/>
                <a:cs typeface="Arial" panose="020B0604020202020204" pitchFamily="34" charset="0"/>
              </a:rPr>
              <a:t>social prescribing link workers </a:t>
            </a:r>
          </a:p>
          <a:p>
            <a:pPr>
              <a:lnSpc>
                <a:spcPct val="100000"/>
              </a:lnSpc>
              <a:spcBef>
                <a:spcPts val="0"/>
              </a:spcBef>
              <a:spcAft>
                <a:spcPts val="600"/>
              </a:spcAft>
            </a:pPr>
            <a:r>
              <a:rPr lang="en-GB" sz="1800" dirty="0">
                <a:latin typeface="Arial" panose="020B0604020202020204" pitchFamily="34" charset="0"/>
                <a:cs typeface="Arial" panose="020B0604020202020204" pitchFamily="34" charset="0"/>
              </a:rPr>
              <a:t>physician associates</a:t>
            </a:r>
          </a:p>
          <a:p>
            <a:pPr>
              <a:lnSpc>
                <a:spcPct val="100000"/>
              </a:lnSpc>
              <a:spcBef>
                <a:spcPts val="0"/>
              </a:spcBef>
              <a:spcAft>
                <a:spcPts val="600"/>
              </a:spcAft>
            </a:pPr>
            <a:r>
              <a:rPr lang="en-GB" sz="1800" dirty="0">
                <a:latin typeface="Arial" panose="020B0604020202020204" pitchFamily="34" charset="0"/>
                <a:cs typeface="Arial" panose="020B0604020202020204" pitchFamily="34" charset="0"/>
              </a:rPr>
              <a:t>first contact physiotherapists </a:t>
            </a:r>
          </a:p>
          <a:p>
            <a:pPr>
              <a:lnSpc>
                <a:spcPct val="100000"/>
              </a:lnSpc>
              <a:spcBef>
                <a:spcPts val="0"/>
              </a:spcBef>
              <a:spcAft>
                <a:spcPts val="600"/>
              </a:spcAft>
            </a:pPr>
            <a:r>
              <a:rPr lang="en-GB" sz="1800" dirty="0">
                <a:latin typeface="Arial" panose="020B0604020202020204" pitchFamily="34" charset="0"/>
                <a:cs typeface="Arial" panose="020B0604020202020204" pitchFamily="34" charset="0"/>
              </a:rPr>
              <a:t>first contact community paramedics</a:t>
            </a:r>
            <a:endParaRPr lang="en-GB" sz="1800" b="1" dirty="0">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endParaRPr lang="en-GB" sz="1500" i="1" dirty="0"/>
          </a:p>
          <a:p>
            <a:pPr marL="0" indent="0">
              <a:lnSpc>
                <a:spcPct val="100000"/>
              </a:lnSpc>
              <a:spcBef>
                <a:spcPts val="0"/>
              </a:spcBef>
              <a:spcAft>
                <a:spcPts val="600"/>
              </a:spcAft>
              <a:buNone/>
            </a:pPr>
            <a:r>
              <a:rPr lang="en-GB" sz="1500" i="1" dirty="0"/>
              <a:t>“By 2024 [all the above roles] will have become </a:t>
            </a:r>
            <a:r>
              <a:rPr lang="en-GB" sz="1500" b="1" i="1" dirty="0"/>
              <a:t>an integral part of the core general practice model throughout England </a:t>
            </a:r>
            <a:r>
              <a:rPr lang="en-GB" sz="1500" i="1" dirty="0"/>
              <a:t>– not just ‘wrap around’ support that could instead be redeployed at the discretion of other organisations.”</a:t>
            </a:r>
          </a:p>
          <a:p>
            <a:pPr marL="0" indent="0">
              <a:lnSpc>
                <a:spcPct val="100000"/>
              </a:lnSpc>
              <a:spcBef>
                <a:spcPts val="0"/>
              </a:spcBef>
              <a:spcAft>
                <a:spcPts val="600"/>
              </a:spcAft>
              <a:buNone/>
            </a:pPr>
            <a:r>
              <a:rPr lang="en-GB" sz="1500" dirty="0">
                <a:cs typeface="Arial" panose="020B0604020202020204" pitchFamily="34" charset="0"/>
              </a:rPr>
              <a:t>Five Year Framework for GP Contract Reform</a:t>
            </a:r>
          </a:p>
          <a:p>
            <a:pPr>
              <a:lnSpc>
                <a:spcPct val="100000"/>
              </a:lnSpc>
              <a:spcBef>
                <a:spcPts val="0"/>
              </a:spcBef>
              <a:spcAft>
                <a:spcPts val="600"/>
              </a:spcAft>
            </a:pPr>
            <a:endParaRPr lang="en-GB" sz="1650" b="1" dirty="0">
              <a:solidFill>
                <a:schemeClr val="accent1">
                  <a:lumMod val="75000"/>
                </a:schemeClr>
              </a:solidFill>
              <a:cs typeface="Arial" panose="020B0604020202020204" pitchFamily="34" charset="0"/>
            </a:endParaRPr>
          </a:p>
        </p:txBody>
      </p:sp>
      <p:sp>
        <p:nvSpPr>
          <p:cNvPr id="2" name="TextBox 1">
            <a:extLst>
              <a:ext uri="{FF2B5EF4-FFF2-40B4-BE49-F238E27FC236}">
                <a16:creationId xmlns:a16="http://schemas.microsoft.com/office/drawing/2014/main" id="{EBC4C9DF-C321-455D-90F0-938932D86473}"/>
              </a:ext>
            </a:extLst>
          </p:cNvPr>
          <p:cNvSpPr txBox="1"/>
          <p:nvPr/>
        </p:nvSpPr>
        <p:spPr>
          <a:xfrm>
            <a:off x="1336089" y="1110582"/>
            <a:ext cx="4401105" cy="415498"/>
          </a:xfrm>
          <a:prstGeom prst="rect">
            <a:avLst/>
          </a:prstGeom>
          <a:noFill/>
        </p:spPr>
        <p:txBody>
          <a:bodyPr wrap="square" rtlCol="0">
            <a:spAutoFit/>
          </a:bodyPr>
          <a:lstStyle/>
          <a:p>
            <a:pPr defTabSz="685800">
              <a:defRPr/>
            </a:pPr>
            <a:r>
              <a:rPr lang="en-GB" sz="2100" b="1" dirty="0">
                <a:solidFill>
                  <a:srgbClr val="4472C4">
                    <a:lumMod val="75000"/>
                  </a:srgbClr>
                </a:solidFill>
                <a:latin typeface="Arial" panose="020B0604020202020204" pitchFamily="34" charset="0"/>
                <a:cs typeface="Arial" panose="020B0604020202020204" pitchFamily="34" charset="0"/>
              </a:rPr>
              <a:t>A new primary care workforce</a:t>
            </a:r>
          </a:p>
        </p:txBody>
      </p:sp>
    </p:spTree>
    <p:extLst>
      <p:ext uri="{BB962C8B-B14F-4D97-AF65-F5344CB8AC3E}">
        <p14:creationId xmlns:p14="http://schemas.microsoft.com/office/powerpoint/2010/main" val="418491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6C4C68-9C76-5449-BBA0-107A51179E14}" type="slidenum">
              <a:rPr lang="en-US">
                <a:solidFill>
                  <a:srgbClr val="005EB8"/>
                </a:solidFill>
              </a:rPr>
              <a:pPr>
                <a:defRPr/>
              </a:pPr>
              <a:t>6</a:t>
            </a:fld>
            <a:endParaRPr lang="en-US" dirty="0">
              <a:solidFill>
                <a:srgbClr val="005EB8"/>
              </a:solidFill>
            </a:endParaRPr>
          </a:p>
        </p:txBody>
      </p:sp>
      <p:sp>
        <p:nvSpPr>
          <p:cNvPr id="2" name="TextBox 1"/>
          <p:cNvSpPr txBox="1"/>
          <p:nvPr/>
        </p:nvSpPr>
        <p:spPr>
          <a:xfrm>
            <a:off x="1223629" y="985826"/>
            <a:ext cx="5425747" cy="738664"/>
          </a:xfrm>
          <a:prstGeom prst="rect">
            <a:avLst/>
          </a:prstGeom>
          <a:noFill/>
        </p:spPr>
        <p:txBody>
          <a:bodyPr wrap="square" rtlCol="0">
            <a:spAutoFit/>
          </a:bodyPr>
          <a:lstStyle/>
          <a:p>
            <a:pPr defTabSz="685800">
              <a:defRPr/>
            </a:pPr>
            <a:r>
              <a:rPr lang="en-GB" sz="2100" b="1" dirty="0">
                <a:solidFill>
                  <a:srgbClr val="4472C4">
                    <a:lumMod val="75000"/>
                  </a:srgbClr>
                </a:solidFill>
                <a:latin typeface="Arial" panose="020B0604020202020204" pitchFamily="34" charset="0"/>
                <a:cs typeface="Arial" panose="020B0604020202020204" pitchFamily="34" charset="0"/>
              </a:rPr>
              <a:t>This means a, comprehensive whole population approach</a:t>
            </a:r>
            <a:r>
              <a:rPr lang="en-GB" sz="1350" b="1" dirty="0">
                <a:solidFill>
                  <a:srgbClr val="4472C4">
                    <a:lumMod val="75000"/>
                  </a:srgbClr>
                </a:solidFill>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78B3CE44-F95C-4A41-A834-D1B058D57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154724"/>
            <a:ext cx="836266" cy="348274"/>
          </a:xfrm>
          <a:prstGeom prst="rect">
            <a:avLst/>
          </a:prstGeom>
        </p:spPr>
      </p:pic>
      <p:sp>
        <p:nvSpPr>
          <p:cNvPr id="6" name="Rectangle 5">
            <a:extLst>
              <a:ext uri="{FF2B5EF4-FFF2-40B4-BE49-F238E27FC236}">
                <a16:creationId xmlns:a16="http://schemas.microsoft.com/office/drawing/2014/main" id="{F47614DC-0104-4FCA-81C9-EF92D3116593}"/>
              </a:ext>
            </a:extLst>
          </p:cNvPr>
          <p:cNvSpPr/>
          <p:nvPr/>
        </p:nvSpPr>
        <p:spPr>
          <a:xfrm>
            <a:off x="7182036" y="1955862"/>
            <a:ext cx="705775" cy="5459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endParaRPr>
          </a:p>
        </p:txBody>
      </p:sp>
      <p:pic>
        <p:nvPicPr>
          <p:cNvPr id="9" name="Picture 8">
            <a:extLst>
              <a:ext uri="{FF2B5EF4-FFF2-40B4-BE49-F238E27FC236}">
                <a16:creationId xmlns:a16="http://schemas.microsoft.com/office/drawing/2014/main" id="{E7E0EAB5-1E30-4013-9421-8BD2D49AB7B8}"/>
              </a:ext>
            </a:extLst>
          </p:cNvPr>
          <p:cNvPicPr>
            <a:picLocks noChangeAspect="1"/>
          </p:cNvPicPr>
          <p:nvPr/>
        </p:nvPicPr>
        <p:blipFill>
          <a:blip r:embed="rId3"/>
          <a:stretch>
            <a:fillRect/>
          </a:stretch>
        </p:blipFill>
        <p:spPr>
          <a:xfrm>
            <a:off x="1143000" y="1637877"/>
            <a:ext cx="6858000" cy="4260481"/>
          </a:xfrm>
          <a:prstGeom prst="rect">
            <a:avLst/>
          </a:prstGeom>
        </p:spPr>
      </p:pic>
    </p:spTree>
    <p:extLst>
      <p:ext uri="{BB962C8B-B14F-4D97-AF65-F5344CB8AC3E}">
        <p14:creationId xmlns:p14="http://schemas.microsoft.com/office/powerpoint/2010/main" val="283519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6C4C68-9C76-5449-BBA0-107A51179E14}" type="slidenum">
              <a:rPr lang="en-US">
                <a:solidFill>
                  <a:srgbClr val="005EB8"/>
                </a:solidFill>
              </a:rPr>
              <a:pPr>
                <a:defRPr/>
              </a:pPr>
              <a:t>7</a:t>
            </a:fld>
            <a:endParaRPr lang="en-US" dirty="0">
              <a:solidFill>
                <a:srgbClr val="005EB8"/>
              </a:solidFill>
            </a:endParaRPr>
          </a:p>
        </p:txBody>
      </p:sp>
      <p:sp>
        <p:nvSpPr>
          <p:cNvPr id="4" name="Title 3"/>
          <p:cNvSpPr>
            <a:spLocks noGrp="1"/>
          </p:cNvSpPr>
          <p:nvPr>
            <p:ph type="title"/>
          </p:nvPr>
        </p:nvSpPr>
        <p:spPr>
          <a:xfrm>
            <a:off x="1340390" y="1072676"/>
            <a:ext cx="5517611" cy="500794"/>
          </a:xfrm>
        </p:spPr>
        <p:txBody>
          <a:bodyPr>
            <a:normAutofit fontScale="90000"/>
          </a:bodyPr>
          <a:lstStyle/>
          <a:p>
            <a:endParaRPr lang="en-GB" dirty="0"/>
          </a:p>
        </p:txBody>
      </p:sp>
      <p:grpSp>
        <p:nvGrpSpPr>
          <p:cNvPr id="7" name="Group 6">
            <a:extLst>
              <a:ext uri="{FF2B5EF4-FFF2-40B4-BE49-F238E27FC236}">
                <a16:creationId xmlns:a16="http://schemas.microsoft.com/office/drawing/2014/main" id="{418838B7-F593-4245-B5AE-164C990F2A76}"/>
              </a:ext>
            </a:extLst>
          </p:cNvPr>
          <p:cNvGrpSpPr/>
          <p:nvPr/>
        </p:nvGrpSpPr>
        <p:grpSpPr>
          <a:xfrm>
            <a:off x="1132646" y="950466"/>
            <a:ext cx="6858000" cy="4820575"/>
            <a:chOff x="-13805" y="44624"/>
            <a:chExt cx="9144000" cy="6813376"/>
          </a:xfrm>
        </p:grpSpPr>
        <p:pic>
          <p:nvPicPr>
            <p:cNvPr id="5" name="Picture 4">
              <a:extLst>
                <a:ext uri="{FF2B5EF4-FFF2-40B4-BE49-F238E27FC236}">
                  <a16:creationId xmlns:a16="http://schemas.microsoft.com/office/drawing/2014/main" id="{F77D824C-A516-42E1-BE5C-BF485892CEE2}"/>
                </a:ext>
              </a:extLst>
            </p:cNvPr>
            <p:cNvPicPr>
              <a:picLocks noChangeAspect="1"/>
            </p:cNvPicPr>
            <p:nvPr/>
          </p:nvPicPr>
          <p:blipFill>
            <a:blip r:embed="rId2"/>
            <a:stretch>
              <a:fillRect/>
            </a:stretch>
          </p:blipFill>
          <p:spPr>
            <a:xfrm>
              <a:off x="-13805" y="44624"/>
              <a:ext cx="9144000" cy="6813376"/>
            </a:xfrm>
            <a:prstGeom prst="rect">
              <a:avLst/>
            </a:prstGeom>
          </p:spPr>
        </p:pic>
        <p:sp>
          <p:nvSpPr>
            <p:cNvPr id="6" name="Rectangle 5">
              <a:extLst>
                <a:ext uri="{FF2B5EF4-FFF2-40B4-BE49-F238E27FC236}">
                  <a16:creationId xmlns:a16="http://schemas.microsoft.com/office/drawing/2014/main" id="{B6C62AE2-457E-45C1-81FB-FCBCA05AE496}"/>
                </a:ext>
              </a:extLst>
            </p:cNvPr>
            <p:cNvSpPr/>
            <p:nvPr/>
          </p:nvSpPr>
          <p:spPr>
            <a:xfrm>
              <a:off x="7767478" y="167993"/>
              <a:ext cx="1296144" cy="7655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sz="1350">
                <a:solidFill>
                  <a:prstClr val="white"/>
                </a:solidFill>
              </a:endParaRPr>
            </a:p>
          </p:txBody>
        </p:sp>
      </p:grpSp>
      <p:pic>
        <p:nvPicPr>
          <p:cNvPr id="8" name="Picture 7">
            <a:extLst>
              <a:ext uri="{FF2B5EF4-FFF2-40B4-BE49-F238E27FC236}">
                <a16:creationId xmlns:a16="http://schemas.microsoft.com/office/drawing/2014/main" id="{FBD9FC89-0039-40E3-83F7-0A16D628F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154724"/>
            <a:ext cx="836266" cy="348274"/>
          </a:xfrm>
          <a:prstGeom prst="rect">
            <a:avLst/>
          </a:prstGeom>
        </p:spPr>
      </p:pic>
    </p:spTree>
    <p:extLst>
      <p:ext uri="{BB962C8B-B14F-4D97-AF65-F5344CB8AC3E}">
        <p14:creationId xmlns:p14="http://schemas.microsoft.com/office/powerpoint/2010/main" val="291351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2037"/>
            <a:ext cx="5192334" cy="692777"/>
          </a:xfrm>
        </p:spPr>
        <p:txBody>
          <a:bodyPr>
            <a:noAutofit/>
          </a:bodyPr>
          <a:lstStyle/>
          <a:p>
            <a:br>
              <a:rPr lang="en-GB" sz="2100" b="1" dirty="0">
                <a:solidFill>
                  <a:schemeClr val="accent1">
                    <a:lumMod val="75000"/>
                  </a:schemeClr>
                </a:solidFill>
                <a:latin typeface="Arial" panose="020B0604020202020204" pitchFamily="34" charset="0"/>
                <a:cs typeface="Arial" panose="020B0604020202020204" pitchFamily="34" charset="0"/>
              </a:rPr>
            </a:br>
            <a:br>
              <a:rPr lang="en-GB" sz="2100" b="1" dirty="0">
                <a:solidFill>
                  <a:schemeClr val="accent1">
                    <a:lumMod val="75000"/>
                  </a:schemeClr>
                </a:solidFill>
                <a:latin typeface="Arial" panose="020B0604020202020204" pitchFamily="34" charset="0"/>
                <a:cs typeface="Arial" panose="020B0604020202020204" pitchFamily="34" charset="0"/>
              </a:rPr>
            </a:br>
            <a:br>
              <a:rPr lang="en-GB" sz="2100" b="1" dirty="0">
                <a:solidFill>
                  <a:schemeClr val="accent1">
                    <a:lumMod val="75000"/>
                  </a:schemeClr>
                </a:solidFill>
                <a:latin typeface="Arial" panose="020B0604020202020204" pitchFamily="34" charset="0"/>
                <a:cs typeface="Arial" panose="020B0604020202020204" pitchFamily="34" charset="0"/>
              </a:rPr>
            </a:br>
            <a:br>
              <a:rPr lang="en-GB" sz="2100" b="1" dirty="0">
                <a:solidFill>
                  <a:schemeClr val="accent1">
                    <a:lumMod val="75000"/>
                  </a:schemeClr>
                </a:solidFill>
                <a:latin typeface="Arial" panose="020B0604020202020204" pitchFamily="34" charset="0"/>
                <a:cs typeface="Arial" panose="020B0604020202020204" pitchFamily="34" charset="0"/>
              </a:rPr>
            </a:br>
            <a:r>
              <a:rPr lang="en-GB" sz="2100" b="1" dirty="0">
                <a:solidFill>
                  <a:schemeClr val="accent1">
                    <a:lumMod val="75000"/>
                  </a:schemeClr>
                </a:solidFill>
                <a:latin typeface="Arial" panose="020B0604020202020204" pitchFamily="34" charset="0"/>
                <a:cs typeface="Arial" panose="020B0604020202020204" pitchFamily="34" charset="0"/>
              </a:rPr>
              <a:t>Five Year Framework for GP Contract Reform</a:t>
            </a:r>
          </a:p>
        </p:txBody>
      </p:sp>
      <p:sp>
        <p:nvSpPr>
          <p:cNvPr id="3" name="Content Placeholder 2"/>
          <p:cNvSpPr>
            <a:spLocks noGrp="1"/>
          </p:cNvSpPr>
          <p:nvPr>
            <p:ph idx="1"/>
          </p:nvPr>
        </p:nvSpPr>
        <p:spPr/>
        <p:txBody>
          <a:bodyPr/>
          <a:lstStyle/>
          <a:p>
            <a:endParaRPr lang="en-GB" dirty="0"/>
          </a:p>
          <a:p>
            <a:endParaRPr lang="en-GB" dirty="0"/>
          </a:p>
        </p:txBody>
      </p:sp>
      <p:sp>
        <p:nvSpPr>
          <p:cNvPr id="6" name="Text Placeholder 5"/>
          <p:cNvSpPr>
            <a:spLocks noGrp="1"/>
          </p:cNvSpPr>
          <p:nvPr>
            <p:ph type="body" sz="half" idx="2"/>
          </p:nvPr>
        </p:nvSpPr>
        <p:spPr>
          <a:xfrm>
            <a:off x="1485900" y="1862646"/>
            <a:ext cx="6239711" cy="4138104"/>
          </a:xfrm>
        </p:spPr>
        <p:txBody>
          <a:bodyPr>
            <a:normAutofit fontScale="92500" lnSpcReduction="20000"/>
          </a:bodyPr>
          <a:lstStyle/>
          <a:p>
            <a:pPr marL="214313" indent="-214313">
              <a:lnSpc>
                <a:spcPct val="115000"/>
              </a:lnSpc>
              <a:spcAft>
                <a:spcPts val="450"/>
              </a:spcAft>
              <a:buFont typeface="Arial" panose="020B0604020202020204" pitchFamily="34" charset="0"/>
              <a:buChar char="•"/>
            </a:pPr>
            <a:r>
              <a:rPr lang="en-GB" sz="1500" dirty="0">
                <a:latin typeface="Arial" panose="020B0604020202020204" pitchFamily="34" charset="0"/>
                <a:ea typeface="Calibri"/>
                <a:cs typeface="Arial" panose="020B0604020202020204" pitchFamily="34" charset="0"/>
              </a:rPr>
              <a:t>NHS England will provide funding directly to primary care networks for a new, </a:t>
            </a:r>
            <a:r>
              <a:rPr lang="en-GB" sz="1500" b="1" dirty="0">
                <a:latin typeface="Arial" panose="020B0604020202020204" pitchFamily="34" charset="0"/>
                <a:ea typeface="Calibri"/>
                <a:cs typeface="Arial" panose="020B0604020202020204" pitchFamily="34" charset="0"/>
              </a:rPr>
              <a:t>additional</a:t>
            </a:r>
            <a:r>
              <a:rPr lang="en-GB" sz="1500" dirty="0">
                <a:latin typeface="Arial" panose="020B0604020202020204" pitchFamily="34" charset="0"/>
                <a:ea typeface="Calibri"/>
                <a:cs typeface="Arial" panose="020B0604020202020204" pitchFamily="34" charset="0"/>
              </a:rPr>
              <a:t> </a:t>
            </a:r>
            <a:r>
              <a:rPr lang="en-GB" sz="1500" b="1" dirty="0">
                <a:latin typeface="Arial" panose="020B0604020202020204" pitchFamily="34" charset="0"/>
                <a:ea typeface="Calibri"/>
                <a:cs typeface="Arial" panose="020B0604020202020204" pitchFamily="34" charset="0"/>
              </a:rPr>
              <a:t>social prescribing link worker to be embedded within every primary care network multi-disciplinary team</a:t>
            </a:r>
            <a:r>
              <a:rPr lang="en-GB" sz="1500" dirty="0">
                <a:latin typeface="Arial" panose="020B0604020202020204" pitchFamily="34" charset="0"/>
                <a:ea typeface="Calibri"/>
                <a:cs typeface="Arial" panose="020B0604020202020204" pitchFamily="34" charset="0"/>
              </a:rPr>
              <a:t>, through the Network Contract Direct Enhanced Service (DES). </a:t>
            </a:r>
          </a:p>
          <a:p>
            <a:pPr marL="214313" indent="-214313">
              <a:lnSpc>
                <a:spcPct val="115000"/>
              </a:lnSpc>
              <a:spcAft>
                <a:spcPts val="450"/>
              </a:spcAft>
              <a:buFont typeface="Arial" panose="020B0604020202020204" pitchFamily="34" charset="0"/>
              <a:buChar char="•"/>
            </a:pPr>
            <a:r>
              <a:rPr lang="en-GB" sz="1500" dirty="0">
                <a:latin typeface="Arial" panose="020B0604020202020204" pitchFamily="34" charset="0"/>
                <a:ea typeface="Calibri"/>
                <a:cs typeface="Arial" panose="020B0604020202020204" pitchFamily="34" charset="0"/>
              </a:rPr>
              <a:t>Starting from July 2019, at </a:t>
            </a:r>
            <a:r>
              <a:rPr lang="en-GB" sz="1500" b="1" dirty="0">
                <a:latin typeface="Arial" panose="020B0604020202020204" pitchFamily="34" charset="0"/>
                <a:ea typeface="Calibri"/>
                <a:cs typeface="Arial" panose="020B0604020202020204" pitchFamily="34" charset="0"/>
              </a:rPr>
              <a:t>100% reimbursement </a:t>
            </a:r>
            <a:r>
              <a:rPr lang="en-GB" sz="1500" dirty="0">
                <a:latin typeface="Arial" panose="020B0604020202020204" pitchFamily="34" charset="0"/>
                <a:ea typeface="Calibri"/>
                <a:cs typeface="Arial" panose="020B0604020202020204" pitchFamily="34" charset="0"/>
              </a:rPr>
              <a:t>of the actual on-going salary costs, up to a maximum amount (£34,113) </a:t>
            </a:r>
            <a:r>
              <a:rPr lang="en-GB" sz="1500" u="sng" dirty="0">
                <a:solidFill>
                  <a:srgbClr val="0000FF"/>
                </a:solidFill>
                <a:latin typeface="Arial" panose="020B0604020202020204" pitchFamily="34" charset="0"/>
                <a:ea typeface="Calibri"/>
                <a:cs typeface="Arial" panose="020B0604020202020204" pitchFamily="34" charset="0"/>
                <a:hlinkClick r:id="rId2"/>
              </a:rPr>
              <a:t>GP Contract Reform, section 1.26</a:t>
            </a:r>
            <a:r>
              <a:rPr lang="en-GB" sz="1500" dirty="0">
                <a:latin typeface="Arial" panose="020B0604020202020204" pitchFamily="34" charset="0"/>
                <a:ea typeface="Calibri"/>
                <a:cs typeface="Arial" panose="020B0604020202020204" pitchFamily="34" charset="0"/>
              </a:rPr>
              <a:t>. The percentage will neither taper nor increase during the next </a:t>
            </a:r>
            <a:r>
              <a:rPr lang="en-GB" sz="1500" b="1" dirty="0">
                <a:latin typeface="Arial" panose="020B0604020202020204" pitchFamily="34" charset="0"/>
                <a:ea typeface="Calibri"/>
                <a:cs typeface="Arial" panose="020B0604020202020204" pitchFamily="34" charset="0"/>
              </a:rPr>
              <a:t>five years</a:t>
            </a:r>
            <a:r>
              <a:rPr lang="en-GB" sz="1500" dirty="0">
                <a:latin typeface="Arial" panose="020B0604020202020204" pitchFamily="34" charset="0"/>
                <a:ea typeface="Calibri"/>
                <a:cs typeface="Arial" panose="020B0604020202020204" pitchFamily="34" charset="0"/>
              </a:rPr>
              <a:t>, giving networks maximum confidence to recruit to the full. </a:t>
            </a:r>
          </a:p>
          <a:p>
            <a:pPr marL="214313" indent="-214313">
              <a:lnSpc>
                <a:spcPct val="115000"/>
              </a:lnSpc>
              <a:spcAft>
                <a:spcPts val="450"/>
              </a:spcAft>
              <a:buFont typeface="Arial" panose="020B0604020202020204" pitchFamily="34" charset="0"/>
              <a:buChar char="•"/>
            </a:pPr>
            <a:r>
              <a:rPr lang="en-GB" sz="1500" dirty="0">
                <a:latin typeface="Arial" panose="020B0604020202020204" pitchFamily="34" charset="0"/>
                <a:ea typeface="Calibri"/>
                <a:cs typeface="Arial" panose="020B0604020202020204" pitchFamily="34" charset="0"/>
              </a:rPr>
              <a:t>Existing practice suggests that many primary care networks may </a:t>
            </a:r>
            <a:r>
              <a:rPr lang="en-GB" sz="1500" b="1" dirty="0">
                <a:latin typeface="Arial" panose="020B0604020202020204" pitchFamily="34" charset="0"/>
                <a:ea typeface="Calibri"/>
                <a:cs typeface="Arial" panose="020B0604020202020204" pitchFamily="34" charset="0"/>
              </a:rPr>
              <a:t>choose to fund a local voluntary sector organisation to employ the link workers on behalf of the network</a:t>
            </a:r>
            <a:r>
              <a:rPr lang="en-GB" sz="1500" dirty="0">
                <a:latin typeface="Arial" panose="020B0604020202020204" pitchFamily="34" charset="0"/>
                <a:ea typeface="Calibri"/>
                <a:cs typeface="Arial" panose="020B0604020202020204" pitchFamily="34" charset="0"/>
              </a:rPr>
              <a:t>. The contractual arrangement will be for local areas to decide, but the funding will be routed via the Network Contract DES. </a:t>
            </a:r>
          </a:p>
          <a:p>
            <a:pPr marL="214313" indent="-214313">
              <a:lnSpc>
                <a:spcPct val="115000"/>
              </a:lnSpc>
              <a:spcAft>
                <a:spcPts val="450"/>
              </a:spcAft>
              <a:buFont typeface="Arial" panose="020B0604020202020204" pitchFamily="34" charset="0"/>
              <a:buChar char="•"/>
            </a:pPr>
            <a:r>
              <a:rPr lang="en-GB" sz="1500" dirty="0">
                <a:latin typeface="Arial" panose="020B0604020202020204" pitchFamily="34" charset="0"/>
                <a:ea typeface="Calibri"/>
                <a:cs typeface="Arial" panose="020B0604020202020204" pitchFamily="34" charset="0"/>
              </a:rPr>
              <a:t>Funding will also be available to </a:t>
            </a:r>
            <a:r>
              <a:rPr lang="en-GB" sz="1500" b="1" dirty="0">
                <a:latin typeface="Arial" panose="020B0604020202020204" pitchFamily="34" charset="0"/>
                <a:ea typeface="Calibri"/>
                <a:cs typeface="Arial" panose="020B0604020202020204" pitchFamily="34" charset="0"/>
              </a:rPr>
              <a:t>all primary care networks</a:t>
            </a:r>
            <a:r>
              <a:rPr lang="en-GB" sz="1500" dirty="0">
                <a:latin typeface="Arial" panose="020B0604020202020204" pitchFamily="34" charset="0"/>
                <a:ea typeface="Calibri"/>
                <a:cs typeface="Arial" panose="020B0604020202020204" pitchFamily="34" charset="0"/>
              </a:rPr>
              <a:t> across England, including local areas where link workers are already embedded in primary care multi-disciplinary teams.  </a:t>
            </a:r>
          </a:p>
          <a:p>
            <a:endParaRPr lang="en-GB" sz="1350" dirty="0"/>
          </a:p>
          <a:p>
            <a:endParaRPr lang="en-GB" sz="1350" dirty="0"/>
          </a:p>
        </p:txBody>
      </p:sp>
      <p:pic>
        <p:nvPicPr>
          <p:cNvPr id="5" name="Picture 4" descr="A picture containing clipart&#10;&#10;Description generated with very high confidence">
            <a:extLst>
              <a:ext uri="{FF2B5EF4-FFF2-40B4-BE49-F238E27FC236}">
                <a16:creationId xmlns:a16="http://schemas.microsoft.com/office/drawing/2014/main" id="{12757FC1-5593-4052-A7B7-F18757DF442C}"/>
              </a:ext>
            </a:extLst>
          </p:cNvPr>
          <p:cNvPicPr>
            <a:picLocks noChangeAspect="1"/>
          </p:cNvPicPr>
          <p:nvPr/>
        </p:nvPicPr>
        <p:blipFill>
          <a:blip r:embed="rId3"/>
          <a:stretch>
            <a:fillRect/>
          </a:stretch>
        </p:blipFill>
        <p:spPr>
          <a:xfrm>
            <a:off x="6915121" y="1077018"/>
            <a:ext cx="810491" cy="327314"/>
          </a:xfrm>
          <a:prstGeom prst="rect">
            <a:avLst/>
          </a:prstGeom>
        </p:spPr>
      </p:pic>
    </p:spTree>
    <p:extLst>
      <p:ext uri="{BB962C8B-B14F-4D97-AF65-F5344CB8AC3E}">
        <p14:creationId xmlns:p14="http://schemas.microsoft.com/office/powerpoint/2010/main" val="219363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1850" y="1926030"/>
            <a:ext cx="4436250" cy="3825229"/>
          </a:xfrm>
        </p:spPr>
        <p:txBody>
          <a:bodyPr>
            <a:normAutofit/>
          </a:bodyPr>
          <a:lstStyle/>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
        <p:nvSpPr>
          <p:cNvPr id="4" name="Text Placeholder 3"/>
          <p:cNvSpPr>
            <a:spLocks noGrp="1"/>
          </p:cNvSpPr>
          <p:nvPr>
            <p:ph type="body" sz="half" idx="2"/>
          </p:nvPr>
        </p:nvSpPr>
        <p:spPr>
          <a:xfrm>
            <a:off x="1298865" y="1160748"/>
            <a:ext cx="5339443" cy="702078"/>
          </a:xfrm>
          <a:solidFill>
            <a:schemeClr val="bg1"/>
          </a:solidFill>
        </p:spPr>
        <p:txBody>
          <a:bodyPr>
            <a:normAutofit/>
          </a:bodyPr>
          <a:lstStyle/>
          <a:p>
            <a:r>
              <a:rPr lang="en-GB" sz="2100" b="1" dirty="0">
                <a:solidFill>
                  <a:schemeClr val="accent1">
                    <a:lumMod val="75000"/>
                  </a:schemeClr>
                </a:solidFill>
                <a:latin typeface="Arial" panose="020B0604020202020204" pitchFamily="34" charset="0"/>
                <a:cs typeface="Arial" panose="020B0604020202020204" pitchFamily="34" charset="0"/>
              </a:rPr>
              <a:t>Key elements of social prescribing in Primary Care Networks</a:t>
            </a:r>
          </a:p>
        </p:txBody>
      </p:sp>
      <p:pic>
        <p:nvPicPr>
          <p:cNvPr id="5" name="Picture 4">
            <a:extLst>
              <a:ext uri="{FF2B5EF4-FFF2-40B4-BE49-F238E27FC236}">
                <a16:creationId xmlns:a16="http://schemas.microsoft.com/office/drawing/2014/main" id="{5033D110-8733-4775-B5BA-FB1CB866C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72" y="1803189"/>
            <a:ext cx="3715685" cy="4197562"/>
          </a:xfrm>
          <a:prstGeom prst="rect">
            <a:avLst/>
          </a:prstGeom>
        </p:spPr>
      </p:pic>
      <p:pic>
        <p:nvPicPr>
          <p:cNvPr id="6" name="Picture 5" descr="A picture containing clipart&#10;&#10;Description generated with very high confidence">
            <a:extLst>
              <a:ext uri="{FF2B5EF4-FFF2-40B4-BE49-F238E27FC236}">
                <a16:creationId xmlns:a16="http://schemas.microsoft.com/office/drawing/2014/main" id="{7D392DFF-DE76-40C5-8706-6BC380E7AADF}"/>
              </a:ext>
            </a:extLst>
          </p:cNvPr>
          <p:cNvPicPr>
            <a:picLocks noChangeAspect="1"/>
          </p:cNvPicPr>
          <p:nvPr/>
        </p:nvPicPr>
        <p:blipFill>
          <a:blip r:embed="rId4"/>
          <a:stretch>
            <a:fillRect/>
          </a:stretch>
        </p:blipFill>
        <p:spPr>
          <a:xfrm>
            <a:off x="6915121" y="1077018"/>
            <a:ext cx="810491" cy="327314"/>
          </a:xfrm>
          <a:prstGeom prst="rect">
            <a:avLst/>
          </a:prstGeom>
        </p:spPr>
      </p:pic>
    </p:spTree>
    <p:extLst>
      <p:ext uri="{BB962C8B-B14F-4D97-AF65-F5344CB8AC3E}">
        <p14:creationId xmlns:p14="http://schemas.microsoft.com/office/powerpoint/2010/main" val="319141868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MHSC Partnership blank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TotalTime>
  <Words>1152</Words>
  <Application>Microsoft Office PowerPoint</Application>
  <PresentationFormat>On-screen Show (4:3)</PresentationFormat>
  <Paragraphs>159</Paragraphs>
  <Slides>20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Alte Haas Grotesk</vt:lpstr>
      <vt:lpstr>Arial</vt:lpstr>
      <vt:lpstr>Calibri</vt:lpstr>
      <vt:lpstr>Calibri Light</vt:lpstr>
      <vt:lpstr>Symbol</vt:lpstr>
      <vt:lpstr>Office Theme</vt:lpstr>
      <vt:lpstr>1_Office Theme</vt:lpstr>
      <vt:lpstr>GMHSC Partnership blank pp template</vt:lpstr>
      <vt:lpstr>Sustainability and Investment in Social Prescribing  Tuesday 7th May 2019 Manchester  </vt:lpstr>
      <vt:lpstr>Personalised Care  &amp; Social Prescribing  in the NHS Long Term Plan</vt:lpstr>
      <vt:lpstr>PowerPoint Presentation</vt:lpstr>
      <vt:lpstr>PowerPoint Presentation</vt:lpstr>
      <vt:lpstr>PowerPoint Presentation</vt:lpstr>
      <vt:lpstr>PowerPoint Presentation</vt:lpstr>
      <vt:lpstr>PowerPoint Presentation</vt:lpstr>
      <vt:lpstr>    Five Year Framework for GP Contract Reform</vt:lpstr>
      <vt:lpstr>PowerPoint Presentation</vt:lpstr>
      <vt:lpstr>Link workers in Primary Care Networks</vt:lpstr>
      <vt:lpstr>How can local partners maximise this funding opportunity?</vt:lpstr>
      <vt:lpstr>NHS England publications: </vt:lpstr>
      <vt:lpstr>PowerPoint Presentation</vt:lpstr>
      <vt:lpstr>PowerPoint Presentation</vt:lpstr>
      <vt:lpstr>PowerPoint Presentation</vt:lpstr>
      <vt:lpstr>Activity metrics – 2019/20</vt:lpstr>
      <vt:lpstr>Outcomes and impact</vt:lpstr>
      <vt:lpstr>Capturing activity and impact</vt:lpstr>
      <vt:lpstr>How do we use PCN funding to build on these achievements to date?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dc:creator>
  <cp:lastModifiedBy>Ben Gilchrist</cp:lastModifiedBy>
  <cp:revision>48</cp:revision>
  <dcterms:created xsi:type="dcterms:W3CDTF">2018-08-01T08:32:56Z</dcterms:created>
  <dcterms:modified xsi:type="dcterms:W3CDTF">2019-05-08T15:59:57Z</dcterms:modified>
</cp:coreProperties>
</file>