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4" r:id="rId3"/>
    <p:sldId id="301" r:id="rId4"/>
    <p:sldId id="290" r:id="rId5"/>
    <p:sldId id="302" r:id="rId6"/>
    <p:sldId id="303" r:id="rId7"/>
    <p:sldId id="288" r:id="rId8"/>
    <p:sldId id="285" r:id="rId9"/>
    <p:sldId id="287" r:id="rId10"/>
    <p:sldId id="295" r:id="rId11"/>
    <p:sldId id="294" r:id="rId12"/>
    <p:sldId id="300" r:id="rId13"/>
    <p:sldId id="304" r:id="rId14"/>
    <p:sldId id="306" r:id="rId15"/>
    <p:sldId id="305" r:id="rId16"/>
    <p:sldId id="299" r:id="rId1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37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3" autoAdjust="0"/>
    <p:restoredTop sz="94822" autoAdjust="0"/>
  </p:normalViewPr>
  <p:slideViewPr>
    <p:cSldViewPr snapToGrid="0" snapToObjects="1">
      <p:cViewPr>
        <p:scale>
          <a:sx n="125" d="100"/>
          <a:sy n="125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7C786B-C279-4298-8A7C-AE4C6329D3D1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232EBB-C52E-49C8-8F8C-4AD12BAAC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491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C53F1-40BF-4A5F-A6B0-23647A31D864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475F72-0C79-49D2-8262-04703CD03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03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werPoint_RGBV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BC08-7E10-1D4B-A6B1-C42BA965016D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16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BC08-7E10-1D4B-A6B1-C42BA965016D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89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BC08-7E10-1D4B-A6B1-C42BA965016D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5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7 December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896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BC08-7E10-1D4B-A6B1-C42BA965016D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1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BC08-7E10-1D4B-A6B1-C42BA965016D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45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BC08-7E10-1D4B-A6B1-C42BA965016D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16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BC08-7E10-1D4B-A6B1-C42BA965016D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42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BC08-7E10-1D4B-A6B1-C42BA965016D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78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BC08-7E10-1D4B-A6B1-C42BA965016D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182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3BC08-7E10-1D4B-A6B1-C42BA965016D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2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owerPoint_RGBV2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 December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7A0A1-0800-234B-AB69-6631D2359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906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cvs.org.uk/grant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lcvs.org.uk" TargetMode="External"/><Relationship Id="rId2" Type="http://schemas.openxmlformats.org/officeDocument/2006/relationships/hyperlink" Target="http://www.lcvs.org.u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_RGBV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59465" y="35287"/>
            <a:ext cx="6253302" cy="40647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80000"/>
              </a:lnSpc>
            </a:pPr>
            <a:endParaRPr lang="en-US" sz="7200" b="1" baseline="-18000" dirty="0">
              <a:solidFill>
                <a:schemeClr val="bg1"/>
              </a:solidFill>
              <a:latin typeface="Arial Rounded MT Bold" panose="020F0704030504030204" pitchFamily="34" charset="0"/>
              <a:cs typeface="Calibri Light"/>
            </a:endParaRPr>
          </a:p>
          <a:p>
            <a:pPr>
              <a:lnSpc>
                <a:spcPct val="80000"/>
              </a:lnSpc>
            </a:pPr>
            <a:endParaRPr lang="en-GB" sz="4000" b="1" dirty="0">
              <a:solidFill>
                <a:schemeClr val="bg1"/>
              </a:solidFill>
              <a:effectLst/>
              <a:latin typeface="Arial Rounded MT Bold" panose="020F0704030504030204" pitchFamily="34" charset="0"/>
              <a:ea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4000" b="1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</a:rPr>
              <a:t>LCVS Briefing Event: Innovation in Communities Fund</a:t>
            </a:r>
            <a:endParaRPr lang="en-GB" sz="4000" dirty="0">
              <a:solidFill>
                <a:schemeClr val="bg1"/>
              </a:solidFill>
              <a:effectLst/>
              <a:latin typeface="Arial Rounded MT Bold" panose="020F0704030504030204" pitchFamily="34" charset="0"/>
              <a:ea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endParaRPr lang="en-GB" sz="6000" b="1" baseline="-18000" dirty="0">
              <a:solidFill>
                <a:schemeClr val="bg1"/>
              </a:solidFill>
              <a:latin typeface="Arial Rounded MT Bold" panose="020F0704030504030204" pitchFamily="34" charset="0"/>
              <a:cs typeface="Calibri Light"/>
            </a:endParaRPr>
          </a:p>
          <a:p>
            <a:pPr>
              <a:lnSpc>
                <a:spcPct val="80000"/>
              </a:lnSpc>
            </a:pPr>
            <a:endParaRPr lang="en-US" sz="3200" b="1" baseline="-18000" dirty="0">
              <a:solidFill>
                <a:schemeClr val="bg1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GB" sz="3200" b="1" baseline="-18000" dirty="0">
              <a:solidFill>
                <a:schemeClr val="bg1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3200" b="1" dirty="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Thursday 16</a:t>
            </a:r>
            <a:r>
              <a:rPr lang="en-US" sz="3200" b="1" baseline="30000" dirty="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th</a:t>
            </a:r>
            <a:r>
              <a:rPr lang="en-US" sz="3200" b="1" dirty="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December 2021</a:t>
            </a:r>
            <a:endParaRPr lang="en-US" sz="3200" b="1" baseline="-18000" dirty="0">
              <a:solidFill>
                <a:schemeClr val="bg1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514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E8B2B1-235A-4FA9-9C56-822AC02F6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3734"/>
            <a:ext cx="8229600" cy="1143000"/>
          </a:xfrm>
        </p:spPr>
        <p:txBody>
          <a:bodyPr/>
          <a:lstStyle/>
          <a:p>
            <a:r>
              <a:rPr lang="en-GB" b="1" dirty="0"/>
              <a:t>Applying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680B5CE-A066-4ECE-91F5-4BD897FA7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6734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/>
              <a:t>Must be via our LCVS online </a:t>
            </a:r>
            <a:r>
              <a:rPr lang="en-GB" dirty="0" smtClean="0"/>
              <a:t>portal – </a:t>
            </a:r>
            <a:r>
              <a:rPr lang="en-GB" dirty="0" smtClean="0">
                <a:hlinkClick r:id="rId2"/>
              </a:rPr>
              <a:t>www.lcvs.org.uk/grants</a:t>
            </a:r>
            <a:r>
              <a:rPr lang="en-GB" dirty="0" smtClean="0"/>
              <a:t> </a:t>
            </a:r>
            <a:endParaRPr lang="en-GB" dirty="0"/>
          </a:p>
          <a:p>
            <a:r>
              <a:rPr lang="en-GB" dirty="0"/>
              <a:t>Word limits apply </a:t>
            </a:r>
          </a:p>
          <a:p>
            <a:r>
              <a:rPr lang="en-GB" dirty="0"/>
              <a:t>We want to know who, what, where, when, why</a:t>
            </a:r>
          </a:p>
          <a:p>
            <a:r>
              <a:rPr lang="en-GB" dirty="0"/>
              <a:t>Link your project to the aims of the fund</a:t>
            </a:r>
          </a:p>
        </p:txBody>
      </p:sp>
    </p:spTree>
    <p:extLst>
      <p:ext uri="{BB962C8B-B14F-4D97-AF65-F5344CB8AC3E}">
        <p14:creationId xmlns:p14="http://schemas.microsoft.com/office/powerpoint/2010/main" val="2226258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5B2838-23E7-4A05-B3A1-02219B434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121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What LCVS needs to report back 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4AABF4C7-2E67-47FB-BD7B-AA420DC74A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9061569"/>
              </p:ext>
            </p:extLst>
          </p:nvPr>
        </p:nvGraphicFramePr>
        <p:xfrm>
          <a:off x="242595" y="894505"/>
          <a:ext cx="8677469" cy="57395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237382">
                  <a:extLst>
                    <a:ext uri="{9D8B030D-6E8A-4147-A177-3AD203B41FA5}">
                      <a16:colId xmlns="" xmlns:a16="http://schemas.microsoft.com/office/drawing/2014/main" val="924005930"/>
                    </a:ext>
                  </a:extLst>
                </a:gridCol>
                <a:gridCol w="1440087">
                  <a:extLst>
                    <a:ext uri="{9D8B030D-6E8A-4147-A177-3AD203B41FA5}">
                      <a16:colId xmlns="" xmlns:a16="http://schemas.microsoft.com/office/drawing/2014/main" val="1296506947"/>
                    </a:ext>
                  </a:extLst>
                </a:gridCol>
              </a:tblGrid>
              <a:tr h="635727"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Outcome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485972264"/>
                  </a:ext>
                </a:extLst>
              </a:tr>
              <a:tr h="635727"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People in education/training following support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670125830"/>
                  </a:ext>
                </a:extLst>
              </a:tr>
              <a:tr h="683830"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People engaged in job searching following support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387727627"/>
                  </a:ext>
                </a:extLst>
              </a:tr>
              <a:tr h="935170"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>
                          <a:effectLst/>
                        </a:rPr>
                        <a:t>People engaged in life skills support following interventions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71702730"/>
                  </a:ext>
                </a:extLst>
              </a:tr>
              <a:tr h="1013639"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>
                          <a:effectLst/>
                        </a:rPr>
                        <a:t>Economically inactive individuals engaging with benefits system following support.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873639667"/>
                  </a:ext>
                </a:extLst>
              </a:tr>
              <a:tr h="491692"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>
                          <a:effectLst/>
                        </a:rPr>
                        <a:t>Increase in footfall as a result of support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113046973"/>
                  </a:ext>
                </a:extLst>
              </a:tr>
              <a:tr h="659945"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Increase in visitor numbers as a result of support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4139101"/>
                  </a:ext>
                </a:extLst>
              </a:tr>
              <a:tr h="683830"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Feasibility studies developed as a result of support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21752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741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43C585-813C-4331-9CB3-3DC06D796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3734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/>
              <a:t>Application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D4E5AE3-FC54-4326-ADEA-CA5517B72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6734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/>
              <a:t>Applications submitted by 5pm 21</a:t>
            </a:r>
            <a:r>
              <a:rPr lang="en-US" baseline="30000" dirty="0"/>
              <a:t>st</a:t>
            </a:r>
            <a:r>
              <a:rPr lang="en-US" dirty="0"/>
              <a:t> January 2022</a:t>
            </a:r>
          </a:p>
          <a:p>
            <a:r>
              <a:rPr lang="en-US" dirty="0"/>
              <a:t>Assessment and follow up if necessary</a:t>
            </a:r>
          </a:p>
          <a:p>
            <a:r>
              <a:rPr lang="en-US" dirty="0"/>
              <a:t>Grants committee will make decisions early February </a:t>
            </a:r>
          </a:p>
          <a:p>
            <a:r>
              <a:rPr lang="en-US" dirty="0"/>
              <a:t>Decisions w/c 14</a:t>
            </a:r>
            <a:r>
              <a:rPr lang="en-US" baseline="30000" dirty="0"/>
              <a:t>th</a:t>
            </a:r>
            <a:r>
              <a:rPr lang="en-US" dirty="0"/>
              <a:t> Feb</a:t>
            </a:r>
          </a:p>
          <a:p>
            <a:r>
              <a:rPr lang="en-US" dirty="0"/>
              <a:t>Standard terms and </a:t>
            </a:r>
            <a:r>
              <a:rPr lang="en-US" dirty="0" smtClean="0"/>
              <a:t>conditions</a:t>
            </a:r>
          </a:p>
          <a:p>
            <a:r>
              <a:rPr lang="en-US" dirty="0" smtClean="0"/>
              <a:t>Project start by 1</a:t>
            </a:r>
            <a:r>
              <a:rPr lang="en-US" baseline="30000" dirty="0" smtClean="0"/>
              <a:t>st</a:t>
            </a:r>
            <a:r>
              <a:rPr lang="en-US" dirty="0" smtClean="0"/>
              <a:t> March </a:t>
            </a:r>
            <a:endParaRPr lang="en-US" dirty="0"/>
          </a:p>
          <a:p>
            <a:r>
              <a:rPr lang="en-US" dirty="0" smtClean="0"/>
              <a:t>Monitoring </a:t>
            </a:r>
            <a:r>
              <a:rPr lang="en-US" dirty="0"/>
              <a:t>forms sent mid May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99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2202D5D-D617-410C-B5B9-FDD88410A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Monitoring- what to expect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E88D590-7FF2-4F3B-8BAA-7CBB885B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82959"/>
            <a:ext cx="8229600" cy="4525963"/>
          </a:xfrm>
        </p:spPr>
        <p:txBody>
          <a:bodyPr>
            <a:normAutofit fontScale="92500"/>
          </a:bodyPr>
          <a:lstStyle/>
          <a:p>
            <a:pPr marL="0" lvl="0" indent="0" fontAlgn="auto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In addition to usual monitoring data: </a:t>
            </a:r>
            <a:endParaRPr lang="en-GB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fontAlgn="auto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Frequency of service user engagement</a:t>
            </a:r>
          </a:p>
          <a:p>
            <a:pPr marL="342900" lvl="0" indent="-342900" fontAlgn="auto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A review of output achievements against targets</a:t>
            </a:r>
          </a:p>
          <a:p>
            <a:pPr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How many people have you worked with/benefitted? (unique individuals)</a:t>
            </a:r>
          </a:p>
          <a:p>
            <a:pPr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Confirmation of actual spend </a:t>
            </a:r>
            <a:r>
              <a:rPr lang="en-GB" sz="2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against application budget</a:t>
            </a:r>
            <a:r>
              <a:rPr lang="en-GB" sz="2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(please note, evidence of expenditure may be requested)</a:t>
            </a:r>
          </a:p>
          <a:p>
            <a:pPr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Additional/</a:t>
            </a:r>
            <a:r>
              <a:rPr lang="en-GB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wider impacts</a:t>
            </a: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auto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9900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8FD04F-B641-4ED1-8D97-05E76FCEA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9290"/>
            <a:ext cx="8229600" cy="1143000"/>
          </a:xfrm>
        </p:spPr>
        <p:txBody>
          <a:bodyPr/>
          <a:lstStyle/>
          <a:p>
            <a:r>
              <a:rPr lang="en-GB" b="1" dirty="0"/>
              <a:t>Supporting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CBF76D8-AB63-499B-9349-2918DFC61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2290"/>
            <a:ext cx="8229600" cy="4446037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Constitution/set of rules</a:t>
            </a:r>
          </a:p>
          <a:p>
            <a:r>
              <a:rPr lang="en-GB" dirty="0"/>
              <a:t>Latest annual accounts or income expenditure statement for last 12 months</a:t>
            </a:r>
          </a:p>
          <a:p>
            <a:r>
              <a:rPr lang="en-GB" dirty="0"/>
              <a:t>Evidence of active/suitable insurance</a:t>
            </a:r>
          </a:p>
          <a:p>
            <a:r>
              <a:rPr lang="en-GB" dirty="0"/>
              <a:t>A recent bank </a:t>
            </a:r>
            <a:r>
              <a:rPr lang="en-GB" dirty="0" smtClean="0"/>
              <a:t>statement or confirmation </a:t>
            </a:r>
            <a:r>
              <a:rPr lang="en-GB" dirty="0"/>
              <a:t>from a </a:t>
            </a:r>
            <a:r>
              <a:rPr lang="en-GB" dirty="0" smtClean="0"/>
              <a:t>non-profit </a:t>
            </a:r>
            <a:r>
              <a:rPr lang="en-GB" dirty="0"/>
              <a:t>willing to accept funds </a:t>
            </a:r>
          </a:p>
          <a:p>
            <a:r>
              <a:rPr lang="en-GB" dirty="0"/>
              <a:t>Safeguarding policy</a:t>
            </a:r>
          </a:p>
          <a:p>
            <a:r>
              <a:rPr lang="en-GB" dirty="0"/>
              <a:t>Health and safety policy </a:t>
            </a:r>
          </a:p>
          <a:p>
            <a:pPr marL="0" indent="0">
              <a:buNone/>
            </a:pPr>
            <a:r>
              <a:rPr lang="en-GB" dirty="0"/>
              <a:t>*  Environmental policy (or we can help you to develop one)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981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6272913-F315-4383-B810-6A1FCF6F3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How LCVS can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54CE16-DDB4-4F19-A57E-74270BBCE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68956"/>
            <a:ext cx="8229600" cy="4525963"/>
          </a:xfrm>
        </p:spPr>
        <p:txBody>
          <a:bodyPr/>
          <a:lstStyle/>
          <a:p>
            <a:r>
              <a:rPr lang="en-GB" dirty="0"/>
              <a:t>Application/criteria support by telephone/ email/zoom </a:t>
            </a:r>
          </a:p>
          <a:p>
            <a:r>
              <a:rPr lang="en-GB" dirty="0"/>
              <a:t>Policy review/development</a:t>
            </a:r>
          </a:p>
          <a:p>
            <a:r>
              <a:rPr lang="en-GB" dirty="0"/>
              <a:t>Project monitoring/evaluation support</a:t>
            </a:r>
          </a:p>
          <a:p>
            <a:r>
              <a:rPr lang="en-GB" dirty="0"/>
              <a:t>Identifying other funders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779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0E66F8-5CB7-4005-8A3F-16030EA10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 more help	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5D90AF0-D934-4940-B169-A6AC38479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>
                <a:hlinkClick r:id="rId2"/>
              </a:rPr>
              <a:t>www.LCVS.org.uk</a:t>
            </a: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>
                <a:hlinkClick r:id="rId3"/>
              </a:rPr>
              <a:t>info@lcvs.org.uk</a:t>
            </a:r>
            <a:r>
              <a:rPr lang="en-GB" dirty="0"/>
              <a:t> 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0151 227 5177</a:t>
            </a:r>
          </a:p>
        </p:txBody>
      </p:sp>
    </p:spTree>
    <p:extLst>
      <p:ext uri="{BB962C8B-B14F-4D97-AF65-F5344CB8AC3E}">
        <p14:creationId xmlns:p14="http://schemas.microsoft.com/office/powerpoint/2010/main" val="1101352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B90B52B-0A1E-4066-B3D0-37BD68DCC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380" y="620069"/>
            <a:ext cx="8229600" cy="845035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The Innovation in Communities Fund</a:t>
            </a:r>
            <a:br>
              <a:rPr lang="en-GB" b="1" dirty="0" smtClean="0"/>
            </a:br>
            <a:r>
              <a:rPr lang="en-GB" b="1" dirty="0" smtClean="0"/>
              <a:t>Key </a:t>
            </a:r>
            <a:r>
              <a:rPr lang="en-GB" b="1" dirty="0"/>
              <a:t>Information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834C22-F438-4E8F-B7CE-40B931E92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6007"/>
            <a:ext cx="8378890" cy="5349667"/>
          </a:xfrm>
        </p:spPr>
        <p:txBody>
          <a:bodyPr/>
          <a:lstStyle/>
          <a:p>
            <a:r>
              <a:rPr lang="en-GB" dirty="0"/>
              <a:t>£500,000 grant programme </a:t>
            </a:r>
          </a:p>
          <a:p>
            <a:r>
              <a:rPr lang="en-GB" dirty="0"/>
              <a:t>Funded by the CRF with some match funding from LCVS</a:t>
            </a:r>
          </a:p>
          <a:p>
            <a:r>
              <a:rPr lang="en-GB" dirty="0"/>
              <a:t>Grants available from £500-£7,500 </a:t>
            </a:r>
          </a:p>
          <a:p>
            <a:r>
              <a:rPr lang="en-GB" dirty="0"/>
              <a:t>75-80 grants made</a:t>
            </a:r>
          </a:p>
          <a:p>
            <a:r>
              <a:rPr lang="en-GB" dirty="0"/>
              <a:t>COP meetings will run alongside fund</a:t>
            </a:r>
          </a:p>
          <a:p>
            <a:r>
              <a:rPr lang="en-GB" dirty="0"/>
              <a:t>A 3 month grant spend period</a:t>
            </a:r>
          </a:p>
        </p:txBody>
      </p:sp>
    </p:spTree>
    <p:extLst>
      <p:ext uri="{BB962C8B-B14F-4D97-AF65-F5344CB8AC3E}">
        <p14:creationId xmlns:p14="http://schemas.microsoft.com/office/powerpoint/2010/main" val="3435408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2BEFCD-51D1-4250-A32E-42303D212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Timescales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2558AC4-3B81-43D2-87CF-59C820B1C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935" y="1417638"/>
            <a:ext cx="8845420" cy="4525963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16</a:t>
            </a:r>
            <a:r>
              <a:rPr lang="en-GB" sz="28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GB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December 2021</a:t>
            </a:r>
            <a:r>
              <a:rPr lang="en-GB" sz="28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Grants programme open for applications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21</a:t>
            </a:r>
            <a:r>
              <a:rPr lang="en-GB" sz="28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</a:t>
            </a:r>
            <a:r>
              <a:rPr lang="en-GB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January </a:t>
            </a:r>
            <a:r>
              <a:rPr lang="en-GB" sz="2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2022 </a:t>
            </a:r>
            <a:r>
              <a:rPr lang="en-GB" sz="28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Application </a:t>
            </a:r>
            <a:r>
              <a:rPr lang="en-GB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deadline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w/c 14</a:t>
            </a:r>
            <a:r>
              <a:rPr lang="en-GB" sz="28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GB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February 2022 </a:t>
            </a:r>
            <a:r>
              <a:rPr lang="en-GB" sz="28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Successful </a:t>
            </a:r>
            <a:r>
              <a:rPr lang="en-GB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applicants notified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GB" sz="2800" b="1" baseline="30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 </a:t>
            </a:r>
            <a:r>
              <a:rPr lang="en-GB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March </a:t>
            </a:r>
            <a:r>
              <a:rPr lang="en-GB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31</a:t>
            </a:r>
            <a:r>
              <a:rPr lang="en-GB" sz="2800" b="1" baseline="30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 </a:t>
            </a:r>
            <a:r>
              <a:rPr lang="en-GB" sz="2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May 2022 </a:t>
            </a:r>
            <a:r>
              <a:rPr lang="en-GB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Project delivery window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en-GB" sz="28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GB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June 2022 </a:t>
            </a:r>
            <a:r>
              <a:rPr lang="en-GB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Deadline </a:t>
            </a:r>
            <a:r>
              <a:rPr lang="en-GB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</a:t>
            </a:r>
            <a:r>
              <a:rPr lang="en-GB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evaluation reports/ monitoring evidence </a:t>
            </a:r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4096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BCBD183-ED23-4876-AC02-76DFD108F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0337"/>
            <a:ext cx="8229600" cy="1143000"/>
          </a:xfrm>
        </p:spPr>
        <p:txBody>
          <a:bodyPr/>
          <a:lstStyle/>
          <a:p>
            <a:r>
              <a:rPr lang="en-GB" b="1" dirty="0"/>
              <a:t>Areas of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D569F13-967D-4792-8758-4F29E62CC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3337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fund will support communities to: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GB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Improve places and spaces</a:t>
            </a:r>
            <a:endParaRPr lang="en-GB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Support people into employment</a:t>
            </a:r>
            <a:endParaRPr lang="en-GB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197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D48BF7-87EF-4795-B533-4CA634631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Improving places and 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F4568D5-9A16-4CE4-B836-0D9C68693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1412973"/>
            <a:ext cx="8705461" cy="4525963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Improving green spaces/preserving assets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e.g. Improvements to natural environments within urban areas</a:t>
            </a:r>
          </a:p>
          <a:p>
            <a:pPr>
              <a:lnSpc>
                <a:spcPct val="115000"/>
              </a:lnSpc>
            </a:pPr>
            <a:r>
              <a:rPr lang="en-GB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Net-Zero/local energy projects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-feasibility studies into green-viability/clean-energy projects</a:t>
            </a:r>
            <a:endParaRPr lang="en-GB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Culture-led regeneration 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Using culture to attract people to places (may include feasibility studies or direct project delivery). </a:t>
            </a:r>
            <a:endParaRPr lang="en-GB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788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C994249-BC63-4028-B2E9-E403B34DE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0892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Supporting people into employment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0EE024F-6B90-4325-BB21-D25E5761A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41879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/>
              <a:t>Practical activities -</a:t>
            </a:r>
            <a:r>
              <a:rPr lang="en-US" dirty="0"/>
              <a:t>supporting journeys towards employment</a:t>
            </a:r>
          </a:p>
          <a:p>
            <a:r>
              <a:rPr lang="en-US" b="1" dirty="0"/>
              <a:t>Removing barriers </a:t>
            </a:r>
            <a:r>
              <a:rPr lang="en-US" dirty="0"/>
              <a:t>to employment- may include long-term issues</a:t>
            </a:r>
          </a:p>
          <a:p>
            <a:r>
              <a:rPr lang="en-US" b="1" dirty="0"/>
              <a:t>Basic skills development- </a:t>
            </a:r>
            <a:r>
              <a:rPr lang="en-US" dirty="0"/>
              <a:t>training/mentoring opportunities to improve prospects. </a:t>
            </a:r>
          </a:p>
        </p:txBody>
      </p:sp>
    </p:spTree>
    <p:extLst>
      <p:ext uri="{BB962C8B-B14F-4D97-AF65-F5344CB8AC3E}">
        <p14:creationId xmlns:p14="http://schemas.microsoft.com/office/powerpoint/2010/main" val="2654525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BD2B64C-B9EB-40D0-846E-BCBD51DF5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the funding can be used for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CD0608F-4DF0-40C1-B292-2BDC14EF9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425258"/>
            <a:ext cx="8681358" cy="4525963"/>
          </a:xfrm>
        </p:spPr>
        <p:txBody>
          <a:bodyPr>
            <a:normAutofit/>
          </a:bodyPr>
          <a:lstStyle/>
          <a:p>
            <a:r>
              <a:rPr lang="en-GB" sz="3600" dirty="0"/>
              <a:t>Core, running and project delivery costs</a:t>
            </a:r>
          </a:p>
          <a:p>
            <a:r>
              <a:rPr lang="en-GB" sz="3600" dirty="0"/>
              <a:t>Smaller proportion of capital costs – </a:t>
            </a:r>
            <a:r>
              <a:rPr lang="en-GB" sz="3600" dirty="0" smtClean="0"/>
              <a:t>£500 with some flexibility for Environmental projects</a:t>
            </a:r>
            <a:endParaRPr lang="en-GB" sz="3600" dirty="0"/>
          </a:p>
          <a:p>
            <a:r>
              <a:rPr lang="en-GB" sz="3600" dirty="0"/>
              <a:t>May prioritise innovative projects </a:t>
            </a:r>
          </a:p>
          <a:p>
            <a:r>
              <a:rPr lang="en-GB" sz="3600" dirty="0"/>
              <a:t>Can be existing or new work</a:t>
            </a:r>
          </a:p>
          <a:p>
            <a:r>
              <a:rPr lang="en-GB" sz="3600" dirty="0"/>
              <a:t>Can test new ideas</a:t>
            </a:r>
          </a:p>
        </p:txBody>
      </p:sp>
    </p:spTree>
    <p:extLst>
      <p:ext uri="{BB962C8B-B14F-4D97-AF65-F5344CB8AC3E}">
        <p14:creationId xmlns:p14="http://schemas.microsoft.com/office/powerpoint/2010/main" val="2188211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8CB8D0-E816-4479-9ABE-378B59B99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329"/>
            <a:ext cx="8229600" cy="1143000"/>
          </a:xfrm>
        </p:spPr>
        <p:txBody>
          <a:bodyPr/>
          <a:lstStyle/>
          <a:p>
            <a:r>
              <a:rPr lang="en-GB" b="1" dirty="0"/>
              <a:t>To be eligible you will need to…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151ECB9-521A-414A-B32B-57F0507FC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16" y="999683"/>
            <a:ext cx="8958649" cy="4858633"/>
          </a:xfrm>
        </p:spPr>
        <p:txBody>
          <a:bodyPr>
            <a:normAutofit fontScale="92500"/>
          </a:bodyPr>
          <a:lstStyle/>
          <a:p>
            <a:pPr marL="342900" lvl="0" indent="-3429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 a constituted not-for-profit organisation</a:t>
            </a:r>
          </a:p>
          <a:p>
            <a:pPr marL="342900" lvl="0" indent="-3429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 based in Liverpool, and operating for the benefit of Liverpool residents</a:t>
            </a:r>
          </a:p>
          <a:p>
            <a:pPr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Have min. three directors if a </a:t>
            </a:r>
            <a:r>
              <a:rPr lang="en-GB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Community Interest </a:t>
            </a:r>
            <a:r>
              <a:rPr lang="en-GB" sz="28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endParaRPr lang="en-GB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Have an organisation bank account with two or more unrelated signatories</a:t>
            </a:r>
            <a:endParaRPr lang="en-GB" sz="2800" dirty="0">
              <a:effectLst/>
              <a:ea typeface="Times New Roman" panose="02020603050405020304" pitchFamily="18" charset="0"/>
            </a:endParaRPr>
          </a:p>
          <a:p>
            <a:pPr marL="342900" lvl="0" indent="-342900" fontAlgn="auto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 able to provide annual accounts or an income and expenditure breakdown for the past 12 months </a:t>
            </a:r>
          </a:p>
          <a:p>
            <a:pPr marL="342900" lvl="0" indent="-342900" fontAlgn="auto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Provide </a:t>
            </a:r>
            <a:r>
              <a:rPr lang="en-GB" sz="28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other relevant </a:t>
            </a:r>
            <a:r>
              <a:rPr lang="en-GB" sz="28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supporting information e.g. policies </a:t>
            </a:r>
            <a:endParaRPr lang="en-GB" sz="2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584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2BEA05-A09D-4AF0-9A32-DA533A042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04" y="32042"/>
            <a:ext cx="8752114" cy="1143000"/>
          </a:xfrm>
        </p:spPr>
        <p:txBody>
          <a:bodyPr>
            <a:normAutofit/>
          </a:bodyPr>
          <a:lstStyle/>
          <a:p>
            <a:r>
              <a:rPr lang="en-GB" b="1" dirty="0"/>
              <a:t>Exclusions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A93DD45-A337-47E1-A502-123A9361D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604" y="871797"/>
            <a:ext cx="8752114" cy="5015819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24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400" dirty="0" smtClean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Statutory bodies</a:t>
            </a:r>
          </a:p>
          <a:p>
            <a:pPr>
              <a:lnSpc>
                <a:spcPct val="124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ea typeface="Times New Roman" panose="02020603050405020304" pitchFamily="18" charset="0"/>
              </a:rPr>
              <a:t>Individuals, or organisations applying on behalf of </a:t>
            </a:r>
            <a:r>
              <a:rPr lang="en-GB" sz="2400" dirty="0" smtClean="0">
                <a:ea typeface="Times New Roman" panose="02020603050405020304" pitchFamily="18" charset="0"/>
              </a:rPr>
              <a:t>individuals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4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Organisations located outside of Liverpool 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4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Profit making organisations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4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ea typeface="Calibri" panose="020F0502020204030204" pitchFamily="34" charset="0"/>
                <a:cs typeface="Calibri" panose="020F0502020204030204" pitchFamily="34" charset="0"/>
              </a:rPr>
              <a:t>Statutory bodies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4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Medical research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4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Animal charities/non-profits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4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promotion of religious or political views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4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promotion of philanthropy and endowment appeals</a:t>
            </a:r>
            <a:endParaRPr lang="en-GB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auto">
              <a:lnSpc>
                <a:spcPct val="124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ea typeface="Times New Roman" panose="02020603050405020304" pitchFamily="18" charset="0"/>
              </a:rPr>
              <a:t>Retrospective funding: costs that have already been incurred</a:t>
            </a:r>
          </a:p>
        </p:txBody>
      </p:sp>
    </p:spTree>
    <p:extLst>
      <p:ext uri="{BB962C8B-B14F-4D97-AF65-F5344CB8AC3E}">
        <p14:creationId xmlns:p14="http://schemas.microsoft.com/office/powerpoint/2010/main" val="2228080679"/>
      </p:ext>
    </p:extLst>
  </p:cSld>
  <p:clrMapOvr>
    <a:masterClrMapping/>
  </p:clrMapOvr>
</p:sld>
</file>

<file path=ppt/theme/theme1.xml><?xml version="1.0" encoding="utf-8"?>
<a:theme xmlns:a="http://schemas.openxmlformats.org/drawingml/2006/main" name="LCVS_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LCVS_PowerPointTemplate</Template>
  <TotalTime>9338</TotalTime>
  <Words>619</Words>
  <Application>Microsoft Office PowerPoint</Application>
  <PresentationFormat>On-screen Show (4:3)</PresentationFormat>
  <Paragraphs>114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LCVS_PowerPointTemplate</vt:lpstr>
      <vt:lpstr>PowerPoint Presentation</vt:lpstr>
      <vt:lpstr>The Innovation in Communities Fund Key Information </vt:lpstr>
      <vt:lpstr>Timescales</vt:lpstr>
      <vt:lpstr>Areas of Interest</vt:lpstr>
      <vt:lpstr>Improving places and spaces</vt:lpstr>
      <vt:lpstr>Supporting people into employment</vt:lpstr>
      <vt:lpstr>What the funding can be used for</vt:lpstr>
      <vt:lpstr>To be eligible you will need to…</vt:lpstr>
      <vt:lpstr>Exclusions</vt:lpstr>
      <vt:lpstr>Applying</vt:lpstr>
      <vt:lpstr>What LCVS needs to report back on</vt:lpstr>
      <vt:lpstr>Application process</vt:lpstr>
      <vt:lpstr>Monitoring- what to expect</vt:lpstr>
      <vt:lpstr>Supporting information</vt:lpstr>
      <vt:lpstr>How LCVS can help</vt:lpstr>
      <vt:lpstr>For more help …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Minna Alanko-Falola</dc:creator>
  <cp:lastModifiedBy>John McCormack</cp:lastModifiedBy>
  <cp:revision>351</cp:revision>
  <cp:lastPrinted>2018-05-14T09:58:52Z</cp:lastPrinted>
  <dcterms:created xsi:type="dcterms:W3CDTF">2015-10-07T09:47:52Z</dcterms:created>
  <dcterms:modified xsi:type="dcterms:W3CDTF">2021-12-16T11:39:21Z</dcterms:modified>
</cp:coreProperties>
</file>