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56" r:id="rId2"/>
    <p:sldId id="312" r:id="rId3"/>
    <p:sldId id="306" r:id="rId4"/>
    <p:sldId id="309" r:id="rId5"/>
    <p:sldId id="308" r:id="rId6"/>
    <p:sldId id="307" r:id="rId7"/>
    <p:sldId id="311" r:id="rId8"/>
    <p:sldId id="283" r:id="rId9"/>
    <p:sldId id="313" r:id="rId10"/>
    <p:sldId id="314" r:id="rId11"/>
    <p:sldId id="305" r:id="rId12"/>
    <p:sldId id="299" r:id="rId13"/>
    <p:sldId id="310" r:id="rId1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7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3" autoAdjust="0"/>
    <p:restoredTop sz="94822" autoAdjust="0"/>
  </p:normalViewPr>
  <p:slideViewPr>
    <p:cSldViewPr snapToGrid="0" snapToObjects="1">
      <p:cViewPr>
        <p:scale>
          <a:sx n="125" d="100"/>
          <a:sy n="125" d="100"/>
        </p:scale>
        <p:origin x="-122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47C786B-C279-4298-8A7C-AE4C6329D3D1}" type="datetimeFigureOut">
              <a:rPr lang="en-GB" smtClean="0"/>
              <a:t>15/12/2021</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C232EBB-C52E-49C8-8F8C-4AD12BAAC60E}" type="slidenum">
              <a:rPr lang="en-GB" smtClean="0"/>
              <a:t>‹#›</a:t>
            </a:fld>
            <a:endParaRPr lang="en-GB"/>
          </a:p>
        </p:txBody>
      </p:sp>
    </p:spTree>
    <p:extLst>
      <p:ext uri="{BB962C8B-B14F-4D97-AF65-F5344CB8AC3E}">
        <p14:creationId xmlns:p14="http://schemas.microsoft.com/office/powerpoint/2010/main" val="18844914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95C53F1-40BF-4A5F-A6B0-23647A31D864}" type="datetimeFigureOut">
              <a:rPr lang="en-GB" smtClean="0"/>
              <a:t>15/12/2021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D475F72-0C79-49D2-8262-04703CD03EFE}" type="slidenum">
              <a:rPr lang="en-GB" smtClean="0"/>
              <a:t>‹#›</a:t>
            </a:fld>
            <a:endParaRPr lang="en-GB"/>
          </a:p>
        </p:txBody>
      </p:sp>
    </p:spTree>
    <p:extLst>
      <p:ext uri="{BB962C8B-B14F-4D97-AF65-F5344CB8AC3E}">
        <p14:creationId xmlns:p14="http://schemas.microsoft.com/office/powerpoint/2010/main" val="2797503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PowerPoint_RGBV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C73BC08-7E10-1D4B-A6B1-C42BA965016D}"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17461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73BC08-7E10-1D4B-A6B1-C42BA965016D}"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487289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73BC08-7E10-1D4B-A6B1-C42BA965016D}"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4161454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dirty="0"/>
              <a:t>7 December 2015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4183896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73BC08-7E10-1D4B-A6B1-C42BA965016D}"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1143412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73BC08-7E10-1D4B-A6B1-C42BA965016D}"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1092445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73BC08-7E10-1D4B-A6B1-C42BA965016D}"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820168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73BC08-7E10-1D4B-A6B1-C42BA965016D}"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4234942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3BC08-7E10-1D4B-A6B1-C42BA965016D}"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4200578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73BC08-7E10-1D4B-A6B1-C42BA965016D}"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211918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73BC08-7E10-1D4B-A6B1-C42BA965016D}"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7A0A1-0800-234B-AB69-6631D2359955}" type="slidenum">
              <a:rPr lang="en-US" smtClean="0"/>
              <a:t>‹#›</a:t>
            </a:fld>
            <a:endParaRPr lang="en-US"/>
          </a:p>
        </p:txBody>
      </p:sp>
    </p:spTree>
    <p:extLst>
      <p:ext uri="{BB962C8B-B14F-4D97-AF65-F5344CB8AC3E}">
        <p14:creationId xmlns:p14="http://schemas.microsoft.com/office/powerpoint/2010/main" val="53762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PowerPoint_RGBV2.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 December 2015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7A0A1-0800-234B-AB69-6631D2359955}" type="slidenum">
              <a:rPr lang="en-US" smtClean="0"/>
              <a:t>‹#›</a:t>
            </a:fld>
            <a:endParaRPr lang="en-US"/>
          </a:p>
        </p:txBody>
      </p:sp>
    </p:spTree>
    <p:extLst>
      <p:ext uri="{BB962C8B-B14F-4D97-AF65-F5344CB8AC3E}">
        <p14:creationId xmlns:p14="http://schemas.microsoft.com/office/powerpoint/2010/main" val="3371906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info@lcvs.org.uk" TargetMode="External"/><Relationship Id="rId2" Type="http://schemas.openxmlformats.org/officeDocument/2006/relationships/hyperlink" Target="http://www.lcvs.org.u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gov.uk/government/publications/uk-community-renewal-fund-prospect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werPoint_RGBV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259465" y="35287"/>
            <a:ext cx="6253302" cy="5049587"/>
          </a:xfrm>
          <a:prstGeom prst="rect">
            <a:avLst/>
          </a:prstGeom>
          <a:noFill/>
        </p:spPr>
        <p:txBody>
          <a:bodyPr wrap="square" lIns="91440" tIns="45720" rIns="91440" bIns="45720">
            <a:spAutoFit/>
          </a:bodyPr>
          <a:lstStyle/>
          <a:p>
            <a:pPr>
              <a:lnSpc>
                <a:spcPct val="80000"/>
              </a:lnSpc>
            </a:pPr>
            <a:endParaRPr lang="en-US" sz="7200" b="1" baseline="-18000" dirty="0">
              <a:solidFill>
                <a:schemeClr val="bg1"/>
              </a:solidFill>
              <a:latin typeface="Arial Rounded MT Bold" panose="020F0704030504030204" pitchFamily="34" charset="0"/>
              <a:cs typeface="Calibri Light"/>
            </a:endParaRPr>
          </a:p>
          <a:p>
            <a:pPr>
              <a:lnSpc>
                <a:spcPct val="80000"/>
              </a:lnSpc>
            </a:pPr>
            <a:endParaRPr lang="en-GB" sz="4000" b="1" dirty="0">
              <a:solidFill>
                <a:schemeClr val="bg1"/>
              </a:solidFill>
              <a:effectLst/>
              <a:latin typeface="Arial Rounded MT Bold" panose="020F0704030504030204" pitchFamily="34" charset="0"/>
              <a:ea typeface="Calibri" panose="020F0502020204030204" pitchFamily="34" charset="0"/>
            </a:endParaRPr>
          </a:p>
          <a:p>
            <a:pPr>
              <a:lnSpc>
                <a:spcPct val="80000"/>
              </a:lnSpc>
            </a:pPr>
            <a:r>
              <a:rPr lang="en-GB" sz="4000" b="1" dirty="0">
                <a:solidFill>
                  <a:schemeClr val="bg1"/>
                </a:solidFill>
                <a:effectLst/>
                <a:latin typeface="Arial Rounded MT Bold" panose="020F0704030504030204" pitchFamily="34" charset="0"/>
                <a:ea typeface="Calibri" panose="020F0502020204030204" pitchFamily="34" charset="0"/>
              </a:rPr>
              <a:t>LCVS </a:t>
            </a:r>
            <a:r>
              <a:rPr lang="en-GB" sz="4000" b="1" dirty="0" smtClean="0">
                <a:solidFill>
                  <a:schemeClr val="bg1"/>
                </a:solidFill>
                <a:effectLst/>
                <a:latin typeface="Arial Rounded MT Bold" panose="020F0704030504030204" pitchFamily="34" charset="0"/>
                <a:ea typeface="Calibri" panose="020F0502020204030204" pitchFamily="34" charset="0"/>
              </a:rPr>
              <a:t>Communities of Practice Event: </a:t>
            </a:r>
          </a:p>
          <a:p>
            <a:pPr>
              <a:lnSpc>
                <a:spcPct val="80000"/>
              </a:lnSpc>
            </a:pPr>
            <a:endParaRPr lang="en-GB" sz="4000" b="1" dirty="0">
              <a:solidFill>
                <a:schemeClr val="bg1"/>
              </a:solidFill>
              <a:latin typeface="Arial Rounded MT Bold" panose="020F0704030504030204" pitchFamily="34" charset="0"/>
              <a:ea typeface="Calibri" panose="020F0502020204030204" pitchFamily="34" charset="0"/>
            </a:endParaRPr>
          </a:p>
          <a:p>
            <a:pPr>
              <a:lnSpc>
                <a:spcPct val="80000"/>
              </a:lnSpc>
            </a:pPr>
            <a:r>
              <a:rPr lang="en-GB" sz="4000" b="1" dirty="0" smtClean="0">
                <a:solidFill>
                  <a:schemeClr val="bg1"/>
                </a:solidFill>
                <a:effectLst/>
                <a:latin typeface="Arial Rounded MT Bold" panose="020F0704030504030204" pitchFamily="34" charset="0"/>
                <a:ea typeface="Calibri" panose="020F0502020204030204" pitchFamily="34" charset="0"/>
              </a:rPr>
              <a:t>Innovation </a:t>
            </a:r>
            <a:r>
              <a:rPr lang="en-GB" sz="4000" b="1" dirty="0">
                <a:solidFill>
                  <a:schemeClr val="bg1"/>
                </a:solidFill>
                <a:effectLst/>
                <a:latin typeface="Arial Rounded MT Bold" panose="020F0704030504030204" pitchFamily="34" charset="0"/>
                <a:ea typeface="Calibri" panose="020F0502020204030204" pitchFamily="34" charset="0"/>
              </a:rPr>
              <a:t>in Communities </a:t>
            </a:r>
            <a:r>
              <a:rPr lang="en-GB" sz="4000" b="1" dirty="0" smtClean="0">
                <a:solidFill>
                  <a:schemeClr val="bg1"/>
                </a:solidFill>
                <a:effectLst/>
                <a:latin typeface="Arial Rounded MT Bold" panose="020F0704030504030204" pitchFamily="34" charset="0"/>
                <a:ea typeface="Calibri" panose="020F0502020204030204" pitchFamily="34" charset="0"/>
              </a:rPr>
              <a:t>Project</a:t>
            </a:r>
            <a:endParaRPr lang="en-GB" sz="4000" dirty="0">
              <a:solidFill>
                <a:schemeClr val="bg1"/>
              </a:solidFill>
              <a:effectLst/>
              <a:latin typeface="Arial Rounded MT Bold" panose="020F0704030504030204" pitchFamily="34" charset="0"/>
              <a:ea typeface="Calibri" panose="020F0502020204030204" pitchFamily="34" charset="0"/>
            </a:endParaRPr>
          </a:p>
          <a:p>
            <a:pPr>
              <a:lnSpc>
                <a:spcPct val="80000"/>
              </a:lnSpc>
            </a:pPr>
            <a:endParaRPr lang="en-GB" sz="6000" b="1" baseline="-18000" dirty="0">
              <a:solidFill>
                <a:schemeClr val="bg1"/>
              </a:solidFill>
              <a:latin typeface="Arial Rounded MT Bold" panose="020F0704030504030204" pitchFamily="34" charset="0"/>
              <a:cs typeface="Calibri Light"/>
            </a:endParaRPr>
          </a:p>
          <a:p>
            <a:pPr>
              <a:lnSpc>
                <a:spcPct val="80000"/>
              </a:lnSpc>
            </a:pPr>
            <a:endParaRPr lang="en-US" sz="3200" b="1" baseline="-18000" dirty="0">
              <a:solidFill>
                <a:schemeClr val="bg1"/>
              </a:solidFill>
              <a:latin typeface="Arial Rounded MT Bold" panose="020F0704030504030204" pitchFamily="34" charset="0"/>
              <a:cs typeface="Arial" panose="020B0604020202020204" pitchFamily="34" charset="0"/>
            </a:endParaRPr>
          </a:p>
          <a:p>
            <a:pPr>
              <a:lnSpc>
                <a:spcPct val="80000"/>
              </a:lnSpc>
            </a:pPr>
            <a:endParaRPr lang="en-GB" sz="3200" b="1" baseline="-18000" dirty="0">
              <a:solidFill>
                <a:schemeClr val="bg1"/>
              </a:solidFill>
              <a:latin typeface="Arial Rounded MT Bold" panose="020F0704030504030204" pitchFamily="34" charset="0"/>
              <a:cs typeface="Arial" panose="020B0604020202020204" pitchFamily="34" charset="0"/>
            </a:endParaRPr>
          </a:p>
          <a:p>
            <a:pPr>
              <a:lnSpc>
                <a:spcPct val="80000"/>
              </a:lnSpc>
            </a:pPr>
            <a:r>
              <a:rPr lang="en-US" sz="3200" b="1" dirty="0">
                <a:solidFill>
                  <a:schemeClr val="bg1"/>
                </a:solidFill>
                <a:latin typeface="Arial Rounded MT Bold" panose="020F0704030504030204" pitchFamily="34" charset="0"/>
                <a:cs typeface="Arial" panose="020B0604020202020204" pitchFamily="34" charset="0"/>
              </a:rPr>
              <a:t> Thursday 16</a:t>
            </a:r>
            <a:r>
              <a:rPr lang="en-US" sz="3200" b="1" baseline="30000" dirty="0">
                <a:solidFill>
                  <a:schemeClr val="bg1"/>
                </a:solidFill>
                <a:latin typeface="Arial Rounded MT Bold" panose="020F0704030504030204" pitchFamily="34" charset="0"/>
                <a:cs typeface="Arial" panose="020B0604020202020204" pitchFamily="34" charset="0"/>
              </a:rPr>
              <a:t>th</a:t>
            </a:r>
            <a:r>
              <a:rPr lang="en-US" sz="3200" b="1" dirty="0">
                <a:solidFill>
                  <a:schemeClr val="bg1"/>
                </a:solidFill>
                <a:latin typeface="Arial Rounded MT Bold" panose="020F0704030504030204" pitchFamily="34" charset="0"/>
                <a:cs typeface="Arial" panose="020B0604020202020204" pitchFamily="34" charset="0"/>
              </a:rPr>
              <a:t> December 2021</a:t>
            </a:r>
            <a:endParaRPr lang="en-US" sz="3200" b="1" baseline="-18000" dirty="0">
              <a:solidFill>
                <a:schemeClr val="bg1"/>
              </a:solidFill>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3391514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Breakout Rooms </a:t>
            </a:r>
            <a:br>
              <a:rPr lang="en-US" dirty="0" smtClean="0"/>
            </a:br>
            <a:r>
              <a:rPr lang="en-US" dirty="0" smtClean="0"/>
              <a:t>(20 minutes/20 minutes feedback)</a:t>
            </a:r>
            <a:endParaRPr lang="en-GB"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a:t>What ongoing issues are emerging in the community that need highlighting/addressing?</a:t>
            </a:r>
            <a:endParaRPr lang="en-GB" dirty="0"/>
          </a:p>
          <a:p>
            <a:pPr marL="514350" lvl="0" indent="-514350">
              <a:buFont typeface="+mj-lt"/>
              <a:buAutoNum type="arabicPeriod"/>
            </a:pPr>
            <a:r>
              <a:rPr lang="en-US" dirty="0"/>
              <a:t>What project ideas need to be supported, either by this fund or in future</a:t>
            </a:r>
            <a:r>
              <a:rPr lang="en-US" dirty="0" smtClean="0"/>
              <a:t>?</a:t>
            </a:r>
            <a:endParaRPr lang="en-GB" dirty="0"/>
          </a:p>
        </p:txBody>
      </p:sp>
    </p:spTree>
    <p:extLst>
      <p:ext uri="{BB962C8B-B14F-4D97-AF65-F5344CB8AC3E}">
        <p14:creationId xmlns:p14="http://schemas.microsoft.com/office/powerpoint/2010/main" val="3272652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272913-F315-4383-B810-6A1FCF6F3ED7}"/>
              </a:ext>
            </a:extLst>
          </p:cNvPr>
          <p:cNvSpPr>
            <a:spLocks noGrp="1"/>
          </p:cNvSpPr>
          <p:nvPr>
            <p:ph type="title"/>
          </p:nvPr>
        </p:nvSpPr>
        <p:spPr/>
        <p:txBody>
          <a:bodyPr/>
          <a:lstStyle/>
          <a:p>
            <a:r>
              <a:rPr lang="en-GB" b="1" dirty="0"/>
              <a:t>How LCVS can help</a:t>
            </a:r>
          </a:p>
        </p:txBody>
      </p:sp>
      <p:sp>
        <p:nvSpPr>
          <p:cNvPr id="3" name="Content Placeholder 2">
            <a:extLst>
              <a:ext uri="{FF2B5EF4-FFF2-40B4-BE49-F238E27FC236}">
                <a16:creationId xmlns:a16="http://schemas.microsoft.com/office/drawing/2014/main" xmlns="" id="{8354CE16-DDB4-4F19-A57E-74270BBCEFFE}"/>
              </a:ext>
            </a:extLst>
          </p:cNvPr>
          <p:cNvSpPr>
            <a:spLocks noGrp="1"/>
          </p:cNvSpPr>
          <p:nvPr>
            <p:ph idx="1"/>
          </p:nvPr>
        </p:nvSpPr>
        <p:spPr>
          <a:xfrm>
            <a:off x="457200" y="1468956"/>
            <a:ext cx="8229600" cy="4525963"/>
          </a:xfrm>
        </p:spPr>
        <p:txBody>
          <a:bodyPr/>
          <a:lstStyle/>
          <a:p>
            <a:r>
              <a:rPr lang="en-GB" dirty="0"/>
              <a:t>Application/criteria support by telephone/ email/zoom </a:t>
            </a:r>
          </a:p>
          <a:p>
            <a:r>
              <a:rPr lang="en-GB" dirty="0"/>
              <a:t>Policy review/development</a:t>
            </a:r>
          </a:p>
          <a:p>
            <a:r>
              <a:rPr lang="en-GB" dirty="0"/>
              <a:t>Project monitoring/evaluation support</a:t>
            </a:r>
          </a:p>
          <a:p>
            <a:r>
              <a:rPr lang="en-GB" dirty="0"/>
              <a:t>Identifying other funders</a:t>
            </a:r>
          </a:p>
          <a:p>
            <a:endParaRPr lang="en-GB" dirty="0"/>
          </a:p>
        </p:txBody>
      </p:sp>
    </p:spTree>
    <p:extLst>
      <p:ext uri="{BB962C8B-B14F-4D97-AF65-F5344CB8AC3E}">
        <p14:creationId xmlns:p14="http://schemas.microsoft.com/office/powerpoint/2010/main" val="2924779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0E66F8-5CB7-4005-8A3F-16030EA10A9A}"/>
              </a:ext>
            </a:extLst>
          </p:cNvPr>
          <p:cNvSpPr>
            <a:spLocks noGrp="1"/>
          </p:cNvSpPr>
          <p:nvPr>
            <p:ph type="title"/>
          </p:nvPr>
        </p:nvSpPr>
        <p:spPr/>
        <p:txBody>
          <a:bodyPr/>
          <a:lstStyle/>
          <a:p>
            <a:r>
              <a:rPr lang="en-GB" dirty="0"/>
              <a:t>For more help	…</a:t>
            </a:r>
          </a:p>
        </p:txBody>
      </p:sp>
      <p:sp>
        <p:nvSpPr>
          <p:cNvPr id="3" name="Content Placeholder 2">
            <a:extLst>
              <a:ext uri="{FF2B5EF4-FFF2-40B4-BE49-F238E27FC236}">
                <a16:creationId xmlns:a16="http://schemas.microsoft.com/office/drawing/2014/main" xmlns="" id="{D5D90AF0-D934-4940-B169-A6AC38479C5C}"/>
              </a:ext>
            </a:extLst>
          </p:cNvPr>
          <p:cNvSpPr>
            <a:spLocks noGrp="1"/>
          </p:cNvSpPr>
          <p:nvPr>
            <p:ph idx="1"/>
          </p:nvPr>
        </p:nvSpPr>
        <p:spPr/>
        <p:txBody>
          <a:bodyPr>
            <a:normAutofit/>
          </a:bodyPr>
          <a:lstStyle/>
          <a:p>
            <a:pPr marL="0" indent="0">
              <a:buNone/>
            </a:pPr>
            <a:endParaRPr lang="en-GB" dirty="0"/>
          </a:p>
          <a:p>
            <a:pPr marL="0" indent="0" algn="ctr">
              <a:buNone/>
            </a:pPr>
            <a:r>
              <a:rPr lang="en-GB" dirty="0">
                <a:hlinkClick r:id="rId2"/>
              </a:rPr>
              <a:t>www.LCVS.org.uk</a:t>
            </a:r>
            <a:endParaRPr lang="en-GB" dirty="0"/>
          </a:p>
          <a:p>
            <a:pPr marL="0" indent="0" algn="ctr">
              <a:buNone/>
            </a:pPr>
            <a:endParaRPr lang="en-GB" dirty="0"/>
          </a:p>
          <a:p>
            <a:pPr marL="0" indent="0" algn="ctr">
              <a:buNone/>
            </a:pPr>
            <a:r>
              <a:rPr lang="en-GB" dirty="0">
                <a:hlinkClick r:id="rId3"/>
              </a:rPr>
              <a:t>info@lcvs.org.uk</a:t>
            </a:r>
            <a:r>
              <a:rPr lang="en-GB" dirty="0"/>
              <a:t> </a:t>
            </a:r>
          </a:p>
          <a:p>
            <a:pPr marL="0" indent="0" algn="ctr">
              <a:buNone/>
            </a:pPr>
            <a:endParaRPr lang="en-GB" dirty="0"/>
          </a:p>
          <a:p>
            <a:pPr marL="0" indent="0" algn="ctr">
              <a:buNone/>
            </a:pPr>
            <a:r>
              <a:rPr lang="en-GB" dirty="0"/>
              <a:t>0151 227 </a:t>
            </a:r>
            <a:r>
              <a:rPr lang="en-GB" dirty="0" smtClean="0"/>
              <a:t>5177</a:t>
            </a:r>
          </a:p>
          <a:p>
            <a:pPr marL="0" indent="0" algn="ctr">
              <a:buNone/>
            </a:pPr>
            <a:endParaRPr lang="en-US" dirty="0"/>
          </a:p>
        </p:txBody>
      </p:sp>
    </p:spTree>
    <p:extLst>
      <p:ext uri="{BB962C8B-B14F-4D97-AF65-F5344CB8AC3E}">
        <p14:creationId xmlns:p14="http://schemas.microsoft.com/office/powerpoint/2010/main" val="1101352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sz="1700" dirty="0"/>
              <a:t>NOTES: The UK Community Renewal Fund is a UK Government programme for 2021/22. This aims to support people and communities most in need across the UK to pilot programmes and new approaches to prepare for the UK Shared Prosperity Fund. It invests in skills, community and place, local business, and supporting people into employment. For more information, visit </a:t>
            </a:r>
            <a:r>
              <a:rPr lang="en-GB" sz="1700" u="sng" dirty="0">
                <a:hlinkClick r:id="rId2"/>
              </a:rPr>
              <a:t>https://www.gov.uk/government/publications/uk-community-renewal-fund-prospectus</a:t>
            </a:r>
            <a:endParaRPr lang="en-GB" sz="1700" dirty="0"/>
          </a:p>
          <a:p>
            <a:endParaRPr lang="en-GB" dirty="0"/>
          </a:p>
        </p:txBody>
      </p:sp>
    </p:spTree>
    <p:extLst>
      <p:ext uri="{BB962C8B-B14F-4D97-AF65-F5344CB8AC3E}">
        <p14:creationId xmlns:p14="http://schemas.microsoft.com/office/powerpoint/2010/main" val="4161882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we’ll cover today</a:t>
            </a:r>
            <a:endParaRPr lang="en-GB" dirty="0"/>
          </a:p>
        </p:txBody>
      </p:sp>
      <p:sp>
        <p:nvSpPr>
          <p:cNvPr id="3" name="Content Placeholder 2"/>
          <p:cNvSpPr>
            <a:spLocks noGrp="1"/>
          </p:cNvSpPr>
          <p:nvPr>
            <p:ph idx="1"/>
          </p:nvPr>
        </p:nvSpPr>
        <p:spPr/>
        <p:txBody>
          <a:bodyPr/>
          <a:lstStyle/>
          <a:p>
            <a:r>
              <a:rPr lang="en-US" dirty="0" smtClean="0"/>
              <a:t>Innovation in Communities</a:t>
            </a:r>
            <a:r>
              <a:rPr lang="en-GB" dirty="0" smtClean="0"/>
              <a:t> Project</a:t>
            </a:r>
          </a:p>
          <a:p>
            <a:r>
              <a:rPr lang="en-US" dirty="0" smtClean="0"/>
              <a:t>Communities of Practice </a:t>
            </a:r>
          </a:p>
          <a:p>
            <a:r>
              <a:rPr lang="en-US" dirty="0" smtClean="0"/>
              <a:t>Innovation in Communities Fund</a:t>
            </a:r>
          </a:p>
          <a:p>
            <a:r>
              <a:rPr lang="en-US" dirty="0" smtClean="0"/>
              <a:t>Evaluation</a:t>
            </a:r>
          </a:p>
          <a:p>
            <a:r>
              <a:rPr lang="en-US" dirty="0" smtClean="0"/>
              <a:t>Breakout discussion</a:t>
            </a:r>
          </a:p>
          <a:p>
            <a:pPr marL="0" indent="0">
              <a:buNone/>
            </a:pPr>
            <a:endParaRPr lang="en-US" dirty="0" smtClean="0"/>
          </a:p>
        </p:txBody>
      </p:sp>
    </p:spTree>
    <p:extLst>
      <p:ext uri="{BB962C8B-B14F-4D97-AF65-F5344CB8AC3E}">
        <p14:creationId xmlns:p14="http://schemas.microsoft.com/office/powerpoint/2010/main" val="17291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What is the Innovation </a:t>
            </a:r>
            <a:r>
              <a:rPr lang="en-GB" dirty="0"/>
              <a:t>in Communities </a:t>
            </a:r>
            <a:r>
              <a:rPr lang="en-GB" dirty="0" smtClean="0"/>
              <a:t>Project?</a:t>
            </a:r>
            <a:r>
              <a:rPr lang="en-GB" dirty="0"/>
              <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Intended </a:t>
            </a:r>
            <a:r>
              <a:rPr lang="en-GB" dirty="0"/>
              <a:t>to support communities to address local needs by providing or testing effective, new or innovative approaches. </a:t>
            </a:r>
            <a:endParaRPr lang="en-GB" dirty="0" smtClean="0"/>
          </a:p>
          <a:p>
            <a:endParaRPr lang="en-GB" dirty="0"/>
          </a:p>
          <a:p>
            <a:r>
              <a:rPr lang="en-GB" dirty="0" smtClean="0"/>
              <a:t>A </a:t>
            </a:r>
            <a:r>
              <a:rPr lang="en-GB" dirty="0"/>
              <a:t>£500,000 small grants </a:t>
            </a:r>
            <a:r>
              <a:rPr lang="en-GB" dirty="0" smtClean="0"/>
              <a:t>programme </a:t>
            </a:r>
          </a:p>
          <a:p>
            <a:r>
              <a:rPr lang="en-GB" dirty="0" smtClean="0"/>
              <a:t>Mentoring </a:t>
            </a:r>
            <a:r>
              <a:rPr lang="en-GB" dirty="0"/>
              <a:t>and advice</a:t>
            </a:r>
            <a:r>
              <a:rPr lang="en-GB" dirty="0" smtClean="0"/>
              <a:t>, including help for new entrants </a:t>
            </a:r>
          </a:p>
          <a:p>
            <a:r>
              <a:rPr lang="en-GB" dirty="0" smtClean="0"/>
              <a:t>Communities </a:t>
            </a:r>
            <a:r>
              <a:rPr lang="en-GB" dirty="0"/>
              <a:t>of Practice </a:t>
            </a:r>
            <a:r>
              <a:rPr lang="en-GB" dirty="0" smtClean="0"/>
              <a:t>events</a:t>
            </a:r>
          </a:p>
          <a:p>
            <a:endParaRPr lang="en-GB" dirty="0"/>
          </a:p>
          <a:p>
            <a:pPr marL="0" indent="0">
              <a:buNone/>
            </a:pPr>
            <a:r>
              <a:rPr lang="en-GB" dirty="0" smtClean="0"/>
              <a:t>The </a:t>
            </a:r>
            <a:r>
              <a:rPr lang="en-GB" dirty="0"/>
              <a:t>project intends to support communities to</a:t>
            </a:r>
            <a:r>
              <a:rPr lang="en-GB" dirty="0" smtClean="0"/>
              <a:t>:</a:t>
            </a:r>
            <a:endParaRPr lang="en-GB" dirty="0"/>
          </a:p>
          <a:p>
            <a:pPr lvl="0"/>
            <a:r>
              <a:rPr lang="en-GB" dirty="0"/>
              <a:t>Improve places and spaces</a:t>
            </a:r>
          </a:p>
          <a:p>
            <a:pPr lvl="0"/>
            <a:r>
              <a:rPr lang="en-GB" dirty="0"/>
              <a:t>Support people into employment</a:t>
            </a:r>
          </a:p>
          <a:p>
            <a:endParaRPr lang="en-GB" dirty="0"/>
          </a:p>
        </p:txBody>
      </p:sp>
    </p:spTree>
    <p:extLst>
      <p:ext uri="{BB962C8B-B14F-4D97-AF65-F5344CB8AC3E}">
        <p14:creationId xmlns:p14="http://schemas.microsoft.com/office/powerpoint/2010/main" val="3679189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2600" dirty="0" smtClean="0"/>
              <a:t>Part-funded </a:t>
            </a:r>
            <a:r>
              <a:rPr lang="en-GB" sz="2600" dirty="0"/>
              <a:t>by the UK Government through </a:t>
            </a:r>
            <a:r>
              <a:rPr lang="en-GB" sz="2600" dirty="0" smtClean="0"/>
              <a:t>Community </a:t>
            </a:r>
            <a:r>
              <a:rPr lang="en-GB" sz="2600" dirty="0"/>
              <a:t>Renewal Fund.</a:t>
            </a:r>
          </a:p>
          <a:p>
            <a:r>
              <a:rPr lang="en-GB" sz="2600" dirty="0" smtClean="0"/>
              <a:t>Government preparing for launch of </a:t>
            </a:r>
            <a:r>
              <a:rPr lang="en-GB" sz="2600" dirty="0"/>
              <a:t>UK Shared Prosperity Fund in 2022, </a:t>
            </a:r>
            <a:r>
              <a:rPr lang="en-GB" sz="2600" dirty="0" smtClean="0"/>
              <a:t>replacing </a:t>
            </a:r>
            <a:r>
              <a:rPr lang="en-GB" sz="2600" dirty="0"/>
              <a:t>EU Structural and Investment Funds</a:t>
            </a:r>
          </a:p>
          <a:p>
            <a:r>
              <a:rPr lang="en-GB" sz="2600" dirty="0" smtClean="0"/>
              <a:t>£</a:t>
            </a:r>
            <a:r>
              <a:rPr lang="en-GB" sz="2600" dirty="0"/>
              <a:t>497,000 from the UK Government through the UK Community Renewal Fund, supported </a:t>
            </a:r>
            <a:r>
              <a:rPr lang="en-GB" sz="2600" dirty="0" smtClean="0"/>
              <a:t>LCVS </a:t>
            </a:r>
            <a:r>
              <a:rPr lang="en-GB" sz="2600" dirty="0"/>
              <a:t>resources</a:t>
            </a:r>
            <a:r>
              <a:rPr lang="en-GB" sz="2600" dirty="0" smtClean="0"/>
              <a:t>.</a:t>
            </a:r>
          </a:p>
          <a:p>
            <a:endParaRPr lang="en-US" sz="2600" dirty="0" smtClean="0"/>
          </a:p>
          <a:p>
            <a:r>
              <a:rPr lang="en-US" sz="2600" dirty="0" smtClean="0"/>
              <a:t>A pilot project – future funding possible</a:t>
            </a:r>
            <a:endParaRPr lang="en-US" sz="2600" dirty="0"/>
          </a:p>
          <a:p>
            <a:r>
              <a:rPr lang="en-US" sz="2600" dirty="0" smtClean="0"/>
              <a:t>November 2021 – June 2022 </a:t>
            </a:r>
            <a:endParaRPr lang="en-GB" sz="2600" dirty="0"/>
          </a:p>
          <a:p>
            <a:endParaRPr lang="en-GB" dirty="0"/>
          </a:p>
        </p:txBody>
      </p:sp>
    </p:spTree>
    <p:extLst>
      <p:ext uri="{BB962C8B-B14F-4D97-AF65-F5344CB8AC3E}">
        <p14:creationId xmlns:p14="http://schemas.microsoft.com/office/powerpoint/2010/main" val="148853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Communities of Practice</a:t>
            </a:r>
            <a:br>
              <a:rPr lang="en-US" dirty="0" smtClean="0"/>
            </a:b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Open to any groups interested in achieving the project objectives.</a:t>
            </a:r>
          </a:p>
          <a:p>
            <a:pPr marL="0" indent="0">
              <a:buNone/>
            </a:pPr>
            <a:endParaRPr lang="en-GB" dirty="0"/>
          </a:p>
          <a:p>
            <a:r>
              <a:rPr lang="en-GB" dirty="0" smtClean="0"/>
              <a:t>Sharing information/experience/ideas</a:t>
            </a:r>
          </a:p>
          <a:p>
            <a:r>
              <a:rPr lang="en-GB" dirty="0" smtClean="0"/>
              <a:t>To know what is happening on the ground</a:t>
            </a:r>
          </a:p>
          <a:p>
            <a:r>
              <a:rPr lang="en-GB" dirty="0" smtClean="0"/>
              <a:t>Help LCVS feed back to policy makers</a:t>
            </a:r>
          </a:p>
          <a:p>
            <a:r>
              <a:rPr lang="en-GB" dirty="0" smtClean="0"/>
              <a:t>Help shape future funding opportunities</a:t>
            </a:r>
          </a:p>
          <a:p>
            <a:pPr marL="0" indent="0">
              <a:buNone/>
            </a:pPr>
            <a:r>
              <a:rPr lang="en-GB" dirty="0"/>
              <a:t>  </a:t>
            </a:r>
          </a:p>
          <a:p>
            <a:pPr marL="0" indent="0">
              <a:buNone/>
            </a:pPr>
            <a:r>
              <a:rPr lang="en-GB" b="1" dirty="0"/>
              <a:t>COP Event 1: Thursday 16</a:t>
            </a:r>
            <a:r>
              <a:rPr lang="en-GB" b="1" baseline="30000" dirty="0"/>
              <a:t>th</a:t>
            </a:r>
            <a:r>
              <a:rPr lang="en-GB" b="1" dirty="0"/>
              <a:t> December 2021</a:t>
            </a:r>
            <a:endParaRPr lang="en-GB" dirty="0"/>
          </a:p>
          <a:p>
            <a:pPr marL="0" indent="0">
              <a:buNone/>
            </a:pPr>
            <a:endParaRPr lang="en-GB" dirty="0"/>
          </a:p>
          <a:p>
            <a:pPr marL="0" indent="0">
              <a:buNone/>
            </a:pPr>
            <a:r>
              <a:rPr lang="en-GB" b="1" dirty="0"/>
              <a:t>COP Event 2: Thursday 10</a:t>
            </a:r>
            <a:r>
              <a:rPr lang="en-GB" b="1" baseline="30000" dirty="0"/>
              <a:t>th</a:t>
            </a:r>
            <a:r>
              <a:rPr lang="en-GB" b="1" dirty="0"/>
              <a:t> March 2022</a:t>
            </a:r>
            <a:endParaRPr lang="en-GB" dirty="0"/>
          </a:p>
          <a:p>
            <a:pPr marL="0" indent="0">
              <a:buNone/>
            </a:pPr>
            <a:endParaRPr lang="en-GB" dirty="0"/>
          </a:p>
          <a:p>
            <a:pPr marL="0" indent="0">
              <a:buNone/>
            </a:pPr>
            <a:r>
              <a:rPr lang="en-GB" b="1" dirty="0"/>
              <a:t>COP Event 3: Thursday 19</a:t>
            </a:r>
            <a:r>
              <a:rPr lang="en-GB" b="1" baseline="30000" dirty="0"/>
              <a:t>th</a:t>
            </a:r>
            <a:r>
              <a:rPr lang="en-GB" b="1" dirty="0"/>
              <a:t> May 2022. </a:t>
            </a:r>
            <a:endParaRPr lang="en-GB" b="1" dirty="0" smtClean="0"/>
          </a:p>
          <a:p>
            <a:pPr marL="0" indent="0">
              <a:buNone/>
            </a:pPr>
            <a:endParaRPr lang="en-GB" dirty="0"/>
          </a:p>
          <a:p>
            <a:endParaRPr lang="en-GB" dirty="0"/>
          </a:p>
        </p:txBody>
      </p:sp>
    </p:spTree>
    <p:extLst>
      <p:ext uri="{BB962C8B-B14F-4D97-AF65-F5344CB8AC3E}">
        <p14:creationId xmlns:p14="http://schemas.microsoft.com/office/powerpoint/2010/main" val="983488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Communities of Practice</a:t>
            </a:r>
            <a:br>
              <a:rPr lang="en-US" dirty="0"/>
            </a:br>
            <a:endParaRPr lang="en-GB" dirty="0"/>
          </a:p>
        </p:txBody>
      </p:sp>
      <p:sp>
        <p:nvSpPr>
          <p:cNvPr id="3" name="Content Placeholder 2"/>
          <p:cNvSpPr>
            <a:spLocks noGrp="1"/>
          </p:cNvSpPr>
          <p:nvPr>
            <p:ph idx="1"/>
          </p:nvPr>
        </p:nvSpPr>
        <p:spPr/>
        <p:txBody>
          <a:bodyPr/>
          <a:lstStyle/>
          <a:p>
            <a:r>
              <a:rPr lang="en-US" dirty="0" smtClean="0"/>
              <a:t>Funded groups should attend follow up events</a:t>
            </a:r>
          </a:p>
          <a:p>
            <a:r>
              <a:rPr lang="en-US" dirty="0" smtClean="0"/>
              <a:t>Open to others to share knowledge and experience</a:t>
            </a:r>
            <a:endParaRPr lang="en-GB" dirty="0"/>
          </a:p>
        </p:txBody>
      </p:sp>
    </p:spTree>
    <p:extLst>
      <p:ext uri="{BB962C8B-B14F-4D97-AF65-F5344CB8AC3E}">
        <p14:creationId xmlns:p14="http://schemas.microsoft.com/office/powerpoint/2010/main" val="1890966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Mentoring/support</a:t>
            </a:r>
            <a:endParaRPr lang="en-GB" dirty="0"/>
          </a:p>
        </p:txBody>
      </p:sp>
      <p:sp>
        <p:nvSpPr>
          <p:cNvPr id="3" name="Content Placeholder 2"/>
          <p:cNvSpPr>
            <a:spLocks noGrp="1"/>
          </p:cNvSpPr>
          <p:nvPr>
            <p:ph idx="1"/>
          </p:nvPr>
        </p:nvSpPr>
        <p:spPr/>
        <p:txBody>
          <a:bodyPr/>
          <a:lstStyle/>
          <a:p>
            <a:r>
              <a:rPr lang="en-US" dirty="0" smtClean="0"/>
              <a:t>Workshops/surgeries</a:t>
            </a:r>
          </a:p>
          <a:p>
            <a:r>
              <a:rPr lang="en-US" dirty="0" smtClean="0"/>
              <a:t>Open to potential applicants</a:t>
            </a:r>
          </a:p>
          <a:p>
            <a:r>
              <a:rPr lang="en-US" dirty="0" smtClean="0"/>
              <a:t>Advice for funded groups</a:t>
            </a:r>
          </a:p>
          <a:p>
            <a:r>
              <a:rPr lang="en-US" dirty="0" smtClean="0"/>
              <a:t>Start up workshops for new entrants </a:t>
            </a:r>
          </a:p>
          <a:p>
            <a:r>
              <a:rPr lang="en-US" dirty="0" smtClean="0"/>
              <a:t>Ongoing </a:t>
            </a:r>
            <a:endParaRPr lang="en-GB" dirty="0"/>
          </a:p>
        </p:txBody>
      </p:sp>
    </p:spTree>
    <p:extLst>
      <p:ext uri="{BB962C8B-B14F-4D97-AF65-F5344CB8AC3E}">
        <p14:creationId xmlns:p14="http://schemas.microsoft.com/office/powerpoint/2010/main" val="84227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8ED608-FCAF-4520-84DE-F4AC8D581500}"/>
              </a:ext>
            </a:extLst>
          </p:cNvPr>
          <p:cNvSpPr>
            <a:spLocks noGrp="1"/>
          </p:cNvSpPr>
          <p:nvPr>
            <p:ph type="title"/>
          </p:nvPr>
        </p:nvSpPr>
        <p:spPr>
          <a:xfrm>
            <a:off x="457200" y="457200"/>
            <a:ext cx="8229600" cy="1143000"/>
          </a:xfrm>
        </p:spPr>
        <p:txBody>
          <a:bodyPr>
            <a:normAutofit fontScale="90000"/>
          </a:bodyPr>
          <a:lstStyle/>
          <a:p>
            <a:r>
              <a:rPr lang="en-GB" b="1" dirty="0"/>
              <a:t>The Innovation in Communities Fund</a:t>
            </a:r>
            <a:endParaRPr lang="en-GB" dirty="0"/>
          </a:p>
        </p:txBody>
      </p:sp>
      <p:sp>
        <p:nvSpPr>
          <p:cNvPr id="3" name="Content Placeholder 2">
            <a:extLst>
              <a:ext uri="{FF2B5EF4-FFF2-40B4-BE49-F238E27FC236}">
                <a16:creationId xmlns:a16="http://schemas.microsoft.com/office/drawing/2014/main" xmlns="" id="{47E3129D-8EA2-42C5-AEF9-031BD85BA9C5}"/>
              </a:ext>
            </a:extLst>
          </p:cNvPr>
          <p:cNvSpPr>
            <a:spLocks noGrp="1"/>
          </p:cNvSpPr>
          <p:nvPr>
            <p:ph idx="1"/>
          </p:nvPr>
        </p:nvSpPr>
        <p:spPr/>
        <p:txBody>
          <a:bodyPr>
            <a:normAutofit/>
          </a:bodyPr>
          <a:lstStyle/>
          <a:p>
            <a:pPr marL="0" indent="0">
              <a:buNone/>
            </a:pPr>
            <a:r>
              <a:rPr lang="en-GB" dirty="0" smtClean="0"/>
              <a:t>Over to John…</a:t>
            </a:r>
            <a:endParaRPr lang="en-GB" dirty="0"/>
          </a:p>
        </p:txBody>
      </p:sp>
    </p:spTree>
    <p:extLst>
      <p:ext uri="{BB962C8B-B14F-4D97-AF65-F5344CB8AC3E}">
        <p14:creationId xmlns:p14="http://schemas.microsoft.com/office/powerpoint/2010/main" val="999828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endParaRPr lang="en-GB" dirty="0"/>
          </a:p>
        </p:txBody>
      </p:sp>
      <p:sp>
        <p:nvSpPr>
          <p:cNvPr id="3" name="Content Placeholder 2"/>
          <p:cNvSpPr>
            <a:spLocks noGrp="1"/>
          </p:cNvSpPr>
          <p:nvPr>
            <p:ph idx="1"/>
          </p:nvPr>
        </p:nvSpPr>
        <p:spPr/>
        <p:txBody>
          <a:bodyPr/>
          <a:lstStyle/>
          <a:p>
            <a:r>
              <a:rPr lang="en-US" dirty="0" smtClean="0"/>
              <a:t>You can use your own system</a:t>
            </a:r>
          </a:p>
          <a:p>
            <a:r>
              <a:rPr lang="en-US" dirty="0" err="1" smtClean="0"/>
              <a:t>SurveyMonkey</a:t>
            </a:r>
            <a:endParaRPr lang="en-US" dirty="0" smtClean="0"/>
          </a:p>
          <a:p>
            <a:r>
              <a:rPr lang="en-US" dirty="0"/>
              <a:t>Case study</a:t>
            </a:r>
          </a:p>
          <a:p>
            <a:r>
              <a:rPr lang="en-US" dirty="0" smtClean="0"/>
              <a:t>What we’ll need to report back on</a:t>
            </a:r>
          </a:p>
          <a:p>
            <a:r>
              <a:rPr lang="en-US" dirty="0" smtClean="0"/>
              <a:t>Telephone interviews</a:t>
            </a:r>
          </a:p>
          <a:p>
            <a:r>
              <a:rPr lang="en-US" dirty="0" smtClean="0"/>
              <a:t>COP feedback</a:t>
            </a:r>
          </a:p>
          <a:p>
            <a:r>
              <a:rPr lang="en-US" dirty="0" smtClean="0"/>
              <a:t>LCVS support</a:t>
            </a:r>
          </a:p>
          <a:p>
            <a:endParaRPr lang="en-GB" dirty="0"/>
          </a:p>
        </p:txBody>
      </p:sp>
    </p:spTree>
    <p:extLst>
      <p:ext uri="{BB962C8B-B14F-4D97-AF65-F5344CB8AC3E}">
        <p14:creationId xmlns:p14="http://schemas.microsoft.com/office/powerpoint/2010/main" val="681911565"/>
      </p:ext>
    </p:extLst>
  </p:cSld>
  <p:clrMapOvr>
    <a:masterClrMapping/>
  </p:clrMapOvr>
</p:sld>
</file>

<file path=ppt/theme/theme1.xml><?xml version="1.0" encoding="utf-8"?>
<a:theme xmlns:a="http://schemas.openxmlformats.org/drawingml/2006/main" name="LCVS_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LCVS_PowerPointTemplate</Template>
  <TotalTime>9151</TotalTime>
  <Words>372</Words>
  <Application>Microsoft Office PowerPoint</Application>
  <PresentationFormat>On-screen Show (4:3)</PresentationFormat>
  <Paragraphs>79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LCVS_PowerPointTemplate</vt:lpstr>
      <vt:lpstr>PowerPoint Presentation</vt:lpstr>
      <vt:lpstr>What we’ll cover today</vt:lpstr>
      <vt:lpstr> What is the Innovation in Communities Project? </vt:lpstr>
      <vt:lpstr>PowerPoint Presentation</vt:lpstr>
      <vt:lpstr>Communities of Practice </vt:lpstr>
      <vt:lpstr>Communities of Practice </vt:lpstr>
      <vt:lpstr>Mentoring/support</vt:lpstr>
      <vt:lpstr>The Innovation in Communities Fund</vt:lpstr>
      <vt:lpstr>Evaluation</vt:lpstr>
      <vt:lpstr>Breakout Rooms  (20 minutes/20 minutes feedback)</vt:lpstr>
      <vt:lpstr>How LCVS can help</vt:lpstr>
      <vt:lpstr>For more help …</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Minna Alanko-Falola</dc:creator>
  <cp:lastModifiedBy>richardd</cp:lastModifiedBy>
  <cp:revision>347</cp:revision>
  <cp:lastPrinted>2018-05-14T09:58:52Z</cp:lastPrinted>
  <dcterms:created xsi:type="dcterms:W3CDTF">2015-10-07T09:47:52Z</dcterms:created>
  <dcterms:modified xsi:type="dcterms:W3CDTF">2021-12-15T10:18:15Z</dcterms:modified>
</cp:coreProperties>
</file>