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14" r:id="rId2"/>
    <p:sldId id="326" r:id="rId3"/>
    <p:sldId id="324" r:id="rId4"/>
    <p:sldId id="325" r:id="rId5"/>
    <p:sldId id="322" r:id="rId6"/>
    <p:sldId id="323" r:id="rId7"/>
    <p:sldId id="329" r:id="rId8"/>
    <p:sldId id="313" r:id="rId9"/>
    <p:sldId id="315" r:id="rId10"/>
    <p:sldId id="321" r:id="rId11"/>
    <p:sldId id="318" r:id="rId12"/>
    <p:sldId id="320" r:id="rId13"/>
    <p:sldId id="330" r:id="rId14"/>
    <p:sldId id="331" r:id="rId15"/>
    <p:sldId id="31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D63C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60"/>
  </p:normalViewPr>
  <p:slideViewPr>
    <p:cSldViewPr snapToGrid="0">
      <p:cViewPr varScale="1">
        <p:scale>
          <a:sx n="79" d="100"/>
          <a:sy n="79" d="100"/>
        </p:scale>
        <p:origin x="8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0177F1-A77E-44F6-BB6D-CB6DDA197C5B}" type="datetimeFigureOut">
              <a:rPr lang="en-GB" smtClean="0"/>
              <a:t>30/11/2022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D00CB-BB39-46DB-8583-A1460212F6B7}" type="slidenum">
              <a:rPr lang="en-GB" smtClean="0"/>
              <a:t>‹#›</a:t>
            </a:fld>
            <a:endParaRPr lang="en-GB"/>
          </a:p>
        </p:txBody>
      </p:sp>
    </p:spTree>
    <p:extLst>
      <p:ext uri="{BB962C8B-B14F-4D97-AF65-F5344CB8AC3E}">
        <p14:creationId xmlns:p14="http://schemas.microsoft.com/office/powerpoint/2010/main" val="1496403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CD00CB-BB39-46DB-8583-A1460212F6B7}" type="slidenum">
              <a:rPr lang="en-GB" smtClean="0"/>
              <a:t>11</a:t>
            </a:fld>
            <a:endParaRPr lang="en-GB"/>
          </a:p>
        </p:txBody>
      </p:sp>
    </p:spTree>
    <p:extLst>
      <p:ext uri="{BB962C8B-B14F-4D97-AF65-F5344CB8AC3E}">
        <p14:creationId xmlns:p14="http://schemas.microsoft.com/office/powerpoint/2010/main" val="3234178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CD00CB-BB39-46DB-8583-A1460212F6B7}" type="slidenum">
              <a:rPr lang="en-GB" smtClean="0"/>
              <a:t>12</a:t>
            </a:fld>
            <a:endParaRPr lang="en-GB"/>
          </a:p>
        </p:txBody>
      </p:sp>
    </p:spTree>
    <p:extLst>
      <p:ext uri="{BB962C8B-B14F-4D97-AF65-F5344CB8AC3E}">
        <p14:creationId xmlns:p14="http://schemas.microsoft.com/office/powerpoint/2010/main" val="274504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CD00CB-BB39-46DB-8583-A1460212F6B7}" type="slidenum">
              <a:rPr lang="en-GB" smtClean="0"/>
              <a:t>13</a:t>
            </a:fld>
            <a:endParaRPr lang="en-GB"/>
          </a:p>
        </p:txBody>
      </p:sp>
    </p:spTree>
    <p:extLst>
      <p:ext uri="{BB962C8B-B14F-4D97-AF65-F5344CB8AC3E}">
        <p14:creationId xmlns:p14="http://schemas.microsoft.com/office/powerpoint/2010/main" val="3865611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CD00CB-BB39-46DB-8583-A1460212F6B7}" type="slidenum">
              <a:rPr lang="en-GB" smtClean="0"/>
              <a:t>14</a:t>
            </a:fld>
            <a:endParaRPr lang="en-GB"/>
          </a:p>
        </p:txBody>
      </p:sp>
    </p:spTree>
    <p:extLst>
      <p:ext uri="{BB962C8B-B14F-4D97-AF65-F5344CB8AC3E}">
        <p14:creationId xmlns:p14="http://schemas.microsoft.com/office/powerpoint/2010/main" val="431915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CD00CB-BB39-46DB-8583-A1460212F6B7}" type="slidenum">
              <a:rPr lang="en-GB" smtClean="0"/>
              <a:t>15</a:t>
            </a:fld>
            <a:endParaRPr lang="en-GB"/>
          </a:p>
        </p:txBody>
      </p:sp>
    </p:spTree>
    <p:extLst>
      <p:ext uri="{BB962C8B-B14F-4D97-AF65-F5344CB8AC3E}">
        <p14:creationId xmlns:p14="http://schemas.microsoft.com/office/powerpoint/2010/main" val="3875327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EE0B6-35F3-4457-9A1E-6344A0619B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747DF46-3043-4B80-AAA9-C1A39BEC36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FFB25C-9542-4923-B03B-BC712FBE5ED9}"/>
              </a:ext>
            </a:extLst>
          </p:cNvPr>
          <p:cNvSpPr>
            <a:spLocks noGrp="1"/>
          </p:cNvSpPr>
          <p:nvPr>
            <p:ph type="dt" sz="half" idx="10"/>
          </p:nvPr>
        </p:nvSpPr>
        <p:spPr/>
        <p:txBody>
          <a:bodyPr/>
          <a:lstStyle/>
          <a:p>
            <a:fld id="{AE561638-F306-4F89-91F2-F005B145A5E0}" type="datetimeFigureOut">
              <a:rPr lang="en-GB" smtClean="0"/>
              <a:t>30/11/2022</a:t>
            </a:fld>
            <a:endParaRPr lang="en-GB"/>
          </a:p>
        </p:txBody>
      </p:sp>
      <p:sp>
        <p:nvSpPr>
          <p:cNvPr id="5" name="Footer Placeholder 4">
            <a:extLst>
              <a:ext uri="{FF2B5EF4-FFF2-40B4-BE49-F238E27FC236}">
                <a16:creationId xmlns:a16="http://schemas.microsoft.com/office/drawing/2014/main" id="{4DF72C5D-0868-4E79-A7D4-0F025F9E0A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C5F47D-6748-437C-BAB7-825A783B522E}"/>
              </a:ext>
            </a:extLst>
          </p:cNvPr>
          <p:cNvSpPr>
            <a:spLocks noGrp="1"/>
          </p:cNvSpPr>
          <p:nvPr>
            <p:ph type="sldNum" sz="quarter" idx="12"/>
          </p:nvPr>
        </p:nvSpPr>
        <p:spPr/>
        <p:txBody>
          <a:bodyPr/>
          <a:lstStyle/>
          <a:p>
            <a:fld id="{FFBD2776-7DB2-4483-93D1-94CE6CD6734C}" type="slidenum">
              <a:rPr lang="en-GB" smtClean="0"/>
              <a:t>‹#›</a:t>
            </a:fld>
            <a:endParaRPr lang="en-GB"/>
          </a:p>
        </p:txBody>
      </p:sp>
    </p:spTree>
    <p:extLst>
      <p:ext uri="{BB962C8B-B14F-4D97-AF65-F5344CB8AC3E}">
        <p14:creationId xmlns:p14="http://schemas.microsoft.com/office/powerpoint/2010/main" val="141803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E7FA4-13A4-4341-BBC7-8BF922A154A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9A48933-90B7-4045-B912-2A22BCDBD4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A627FA-94E1-4E0A-BE87-696C994A6B1A}"/>
              </a:ext>
            </a:extLst>
          </p:cNvPr>
          <p:cNvSpPr>
            <a:spLocks noGrp="1"/>
          </p:cNvSpPr>
          <p:nvPr>
            <p:ph type="dt" sz="half" idx="10"/>
          </p:nvPr>
        </p:nvSpPr>
        <p:spPr/>
        <p:txBody>
          <a:bodyPr/>
          <a:lstStyle/>
          <a:p>
            <a:fld id="{AE561638-F306-4F89-91F2-F005B145A5E0}" type="datetimeFigureOut">
              <a:rPr lang="en-GB" smtClean="0"/>
              <a:t>30/11/2022</a:t>
            </a:fld>
            <a:endParaRPr lang="en-GB"/>
          </a:p>
        </p:txBody>
      </p:sp>
      <p:sp>
        <p:nvSpPr>
          <p:cNvPr id="5" name="Footer Placeholder 4">
            <a:extLst>
              <a:ext uri="{FF2B5EF4-FFF2-40B4-BE49-F238E27FC236}">
                <a16:creationId xmlns:a16="http://schemas.microsoft.com/office/drawing/2014/main" id="{C7D3584A-B3EE-4A7A-8E85-20E1554EEC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205287-39A6-4D12-8313-5646DDA9710F}"/>
              </a:ext>
            </a:extLst>
          </p:cNvPr>
          <p:cNvSpPr>
            <a:spLocks noGrp="1"/>
          </p:cNvSpPr>
          <p:nvPr>
            <p:ph type="sldNum" sz="quarter" idx="12"/>
          </p:nvPr>
        </p:nvSpPr>
        <p:spPr/>
        <p:txBody>
          <a:bodyPr/>
          <a:lstStyle/>
          <a:p>
            <a:fld id="{FFBD2776-7DB2-4483-93D1-94CE6CD6734C}" type="slidenum">
              <a:rPr lang="en-GB" smtClean="0"/>
              <a:t>‹#›</a:t>
            </a:fld>
            <a:endParaRPr lang="en-GB"/>
          </a:p>
        </p:txBody>
      </p:sp>
    </p:spTree>
    <p:extLst>
      <p:ext uri="{BB962C8B-B14F-4D97-AF65-F5344CB8AC3E}">
        <p14:creationId xmlns:p14="http://schemas.microsoft.com/office/powerpoint/2010/main" val="3210568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7A0D17-EA37-4A9E-8784-C4B15D7D28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389BBE1-A720-4336-88C3-A9D5AF13AF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0C8192-027F-4B5A-B2CA-93F2AE0E6365}"/>
              </a:ext>
            </a:extLst>
          </p:cNvPr>
          <p:cNvSpPr>
            <a:spLocks noGrp="1"/>
          </p:cNvSpPr>
          <p:nvPr>
            <p:ph type="dt" sz="half" idx="10"/>
          </p:nvPr>
        </p:nvSpPr>
        <p:spPr/>
        <p:txBody>
          <a:bodyPr/>
          <a:lstStyle/>
          <a:p>
            <a:fld id="{AE561638-F306-4F89-91F2-F005B145A5E0}" type="datetimeFigureOut">
              <a:rPr lang="en-GB" smtClean="0"/>
              <a:t>30/11/2022</a:t>
            </a:fld>
            <a:endParaRPr lang="en-GB"/>
          </a:p>
        </p:txBody>
      </p:sp>
      <p:sp>
        <p:nvSpPr>
          <p:cNvPr id="5" name="Footer Placeholder 4">
            <a:extLst>
              <a:ext uri="{FF2B5EF4-FFF2-40B4-BE49-F238E27FC236}">
                <a16:creationId xmlns:a16="http://schemas.microsoft.com/office/drawing/2014/main" id="{B114E934-CF3B-494E-B8B0-B26C7E2513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4E1B76-68DC-4DA7-8D57-CB540FF8BF07}"/>
              </a:ext>
            </a:extLst>
          </p:cNvPr>
          <p:cNvSpPr>
            <a:spLocks noGrp="1"/>
          </p:cNvSpPr>
          <p:nvPr>
            <p:ph type="sldNum" sz="quarter" idx="12"/>
          </p:nvPr>
        </p:nvSpPr>
        <p:spPr/>
        <p:txBody>
          <a:bodyPr/>
          <a:lstStyle/>
          <a:p>
            <a:fld id="{FFBD2776-7DB2-4483-93D1-94CE6CD6734C}" type="slidenum">
              <a:rPr lang="en-GB" smtClean="0"/>
              <a:t>‹#›</a:t>
            </a:fld>
            <a:endParaRPr lang="en-GB"/>
          </a:p>
        </p:txBody>
      </p:sp>
    </p:spTree>
    <p:extLst>
      <p:ext uri="{BB962C8B-B14F-4D97-AF65-F5344CB8AC3E}">
        <p14:creationId xmlns:p14="http://schemas.microsoft.com/office/powerpoint/2010/main" val="396213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E5FDB-6C0E-42B1-A1C5-BDD1654F3BA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CC2864-DF4A-4022-B7F4-F8AC3DB6AA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545361-B65C-4971-BF5E-2BEA7A505D26}"/>
              </a:ext>
            </a:extLst>
          </p:cNvPr>
          <p:cNvSpPr>
            <a:spLocks noGrp="1"/>
          </p:cNvSpPr>
          <p:nvPr>
            <p:ph type="dt" sz="half" idx="10"/>
          </p:nvPr>
        </p:nvSpPr>
        <p:spPr/>
        <p:txBody>
          <a:bodyPr/>
          <a:lstStyle/>
          <a:p>
            <a:fld id="{AE561638-F306-4F89-91F2-F005B145A5E0}" type="datetimeFigureOut">
              <a:rPr lang="en-GB" smtClean="0"/>
              <a:t>30/11/2022</a:t>
            </a:fld>
            <a:endParaRPr lang="en-GB"/>
          </a:p>
        </p:txBody>
      </p:sp>
      <p:sp>
        <p:nvSpPr>
          <p:cNvPr id="5" name="Footer Placeholder 4">
            <a:extLst>
              <a:ext uri="{FF2B5EF4-FFF2-40B4-BE49-F238E27FC236}">
                <a16:creationId xmlns:a16="http://schemas.microsoft.com/office/drawing/2014/main" id="{775F8DE2-36C5-4CCF-80E4-C2C5B1343E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397CAE-7FE4-4B8C-81D0-E72BE1ED30DB}"/>
              </a:ext>
            </a:extLst>
          </p:cNvPr>
          <p:cNvSpPr>
            <a:spLocks noGrp="1"/>
          </p:cNvSpPr>
          <p:nvPr>
            <p:ph type="sldNum" sz="quarter" idx="12"/>
          </p:nvPr>
        </p:nvSpPr>
        <p:spPr/>
        <p:txBody>
          <a:bodyPr/>
          <a:lstStyle/>
          <a:p>
            <a:fld id="{FFBD2776-7DB2-4483-93D1-94CE6CD6734C}" type="slidenum">
              <a:rPr lang="en-GB" smtClean="0"/>
              <a:t>‹#›</a:t>
            </a:fld>
            <a:endParaRPr lang="en-GB"/>
          </a:p>
        </p:txBody>
      </p:sp>
    </p:spTree>
    <p:extLst>
      <p:ext uri="{BB962C8B-B14F-4D97-AF65-F5344CB8AC3E}">
        <p14:creationId xmlns:p14="http://schemas.microsoft.com/office/powerpoint/2010/main" val="779875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76A8E-2A6B-4FC5-AF99-DB0E7C619C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03BE69F-0DA5-4E4B-94CD-87F98D9296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5FC2CB-35C8-4349-91AC-8FCFC5E46DC6}"/>
              </a:ext>
            </a:extLst>
          </p:cNvPr>
          <p:cNvSpPr>
            <a:spLocks noGrp="1"/>
          </p:cNvSpPr>
          <p:nvPr>
            <p:ph type="dt" sz="half" idx="10"/>
          </p:nvPr>
        </p:nvSpPr>
        <p:spPr/>
        <p:txBody>
          <a:bodyPr/>
          <a:lstStyle/>
          <a:p>
            <a:fld id="{AE561638-F306-4F89-91F2-F005B145A5E0}" type="datetimeFigureOut">
              <a:rPr lang="en-GB" smtClean="0"/>
              <a:t>30/11/2022</a:t>
            </a:fld>
            <a:endParaRPr lang="en-GB"/>
          </a:p>
        </p:txBody>
      </p:sp>
      <p:sp>
        <p:nvSpPr>
          <p:cNvPr id="5" name="Footer Placeholder 4">
            <a:extLst>
              <a:ext uri="{FF2B5EF4-FFF2-40B4-BE49-F238E27FC236}">
                <a16:creationId xmlns:a16="http://schemas.microsoft.com/office/drawing/2014/main" id="{7F01000E-B713-4042-BF91-0E086519B2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61A29F-48B5-4219-9306-BC22FFC43B44}"/>
              </a:ext>
            </a:extLst>
          </p:cNvPr>
          <p:cNvSpPr>
            <a:spLocks noGrp="1"/>
          </p:cNvSpPr>
          <p:nvPr>
            <p:ph type="sldNum" sz="quarter" idx="12"/>
          </p:nvPr>
        </p:nvSpPr>
        <p:spPr/>
        <p:txBody>
          <a:bodyPr/>
          <a:lstStyle/>
          <a:p>
            <a:fld id="{FFBD2776-7DB2-4483-93D1-94CE6CD6734C}" type="slidenum">
              <a:rPr lang="en-GB" smtClean="0"/>
              <a:t>‹#›</a:t>
            </a:fld>
            <a:endParaRPr lang="en-GB"/>
          </a:p>
        </p:txBody>
      </p:sp>
    </p:spTree>
    <p:extLst>
      <p:ext uri="{BB962C8B-B14F-4D97-AF65-F5344CB8AC3E}">
        <p14:creationId xmlns:p14="http://schemas.microsoft.com/office/powerpoint/2010/main" val="1214507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E1825-0215-406C-84DF-AA1889B88B1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1E65CF7-C1B6-48CB-83DA-81CEC2AED7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445F694-2607-40D3-9BFB-D4B121E0C1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9E03DFC-8A2C-4DB9-B2FC-DDD91D8A0B2C}"/>
              </a:ext>
            </a:extLst>
          </p:cNvPr>
          <p:cNvSpPr>
            <a:spLocks noGrp="1"/>
          </p:cNvSpPr>
          <p:nvPr>
            <p:ph type="dt" sz="half" idx="10"/>
          </p:nvPr>
        </p:nvSpPr>
        <p:spPr/>
        <p:txBody>
          <a:bodyPr/>
          <a:lstStyle/>
          <a:p>
            <a:fld id="{AE561638-F306-4F89-91F2-F005B145A5E0}" type="datetimeFigureOut">
              <a:rPr lang="en-GB" smtClean="0"/>
              <a:t>30/11/2022</a:t>
            </a:fld>
            <a:endParaRPr lang="en-GB"/>
          </a:p>
        </p:txBody>
      </p:sp>
      <p:sp>
        <p:nvSpPr>
          <p:cNvPr id="6" name="Footer Placeholder 5">
            <a:extLst>
              <a:ext uri="{FF2B5EF4-FFF2-40B4-BE49-F238E27FC236}">
                <a16:creationId xmlns:a16="http://schemas.microsoft.com/office/drawing/2014/main" id="{17388A2C-0158-42E1-8526-96B0EC2DF9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004561-A2D7-4DF2-ADA0-59BD2CE36424}"/>
              </a:ext>
            </a:extLst>
          </p:cNvPr>
          <p:cNvSpPr>
            <a:spLocks noGrp="1"/>
          </p:cNvSpPr>
          <p:nvPr>
            <p:ph type="sldNum" sz="quarter" idx="12"/>
          </p:nvPr>
        </p:nvSpPr>
        <p:spPr/>
        <p:txBody>
          <a:bodyPr/>
          <a:lstStyle/>
          <a:p>
            <a:fld id="{FFBD2776-7DB2-4483-93D1-94CE6CD6734C}" type="slidenum">
              <a:rPr lang="en-GB" smtClean="0"/>
              <a:t>‹#›</a:t>
            </a:fld>
            <a:endParaRPr lang="en-GB"/>
          </a:p>
        </p:txBody>
      </p:sp>
    </p:spTree>
    <p:extLst>
      <p:ext uri="{BB962C8B-B14F-4D97-AF65-F5344CB8AC3E}">
        <p14:creationId xmlns:p14="http://schemas.microsoft.com/office/powerpoint/2010/main" val="212768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966D7-21DE-49B6-B0C1-F0CA5EA6D25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F45FD6-13D1-4619-BC11-F986A3D783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45C982-BFC6-482F-B850-2A1D79D2F0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4289244-C34D-4B54-AF99-AF7D038DD5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6C66DC-AC81-4286-84A8-125F5D27B9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89B35E1-36BF-4C36-A2FA-7DDDB798ACE7}"/>
              </a:ext>
            </a:extLst>
          </p:cNvPr>
          <p:cNvSpPr>
            <a:spLocks noGrp="1"/>
          </p:cNvSpPr>
          <p:nvPr>
            <p:ph type="dt" sz="half" idx="10"/>
          </p:nvPr>
        </p:nvSpPr>
        <p:spPr/>
        <p:txBody>
          <a:bodyPr/>
          <a:lstStyle/>
          <a:p>
            <a:fld id="{AE561638-F306-4F89-91F2-F005B145A5E0}" type="datetimeFigureOut">
              <a:rPr lang="en-GB" smtClean="0"/>
              <a:t>30/11/2022</a:t>
            </a:fld>
            <a:endParaRPr lang="en-GB"/>
          </a:p>
        </p:txBody>
      </p:sp>
      <p:sp>
        <p:nvSpPr>
          <p:cNvPr id="8" name="Footer Placeholder 7">
            <a:extLst>
              <a:ext uri="{FF2B5EF4-FFF2-40B4-BE49-F238E27FC236}">
                <a16:creationId xmlns:a16="http://schemas.microsoft.com/office/drawing/2014/main" id="{10719FC1-48A6-4B77-908C-4665E89499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B357794-A1A1-44CC-86CA-84F92BA15B1A}"/>
              </a:ext>
            </a:extLst>
          </p:cNvPr>
          <p:cNvSpPr>
            <a:spLocks noGrp="1"/>
          </p:cNvSpPr>
          <p:nvPr>
            <p:ph type="sldNum" sz="quarter" idx="12"/>
          </p:nvPr>
        </p:nvSpPr>
        <p:spPr/>
        <p:txBody>
          <a:bodyPr/>
          <a:lstStyle/>
          <a:p>
            <a:fld id="{FFBD2776-7DB2-4483-93D1-94CE6CD6734C}" type="slidenum">
              <a:rPr lang="en-GB" smtClean="0"/>
              <a:t>‹#›</a:t>
            </a:fld>
            <a:endParaRPr lang="en-GB"/>
          </a:p>
        </p:txBody>
      </p:sp>
    </p:spTree>
    <p:extLst>
      <p:ext uri="{BB962C8B-B14F-4D97-AF65-F5344CB8AC3E}">
        <p14:creationId xmlns:p14="http://schemas.microsoft.com/office/powerpoint/2010/main" val="928486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A2835-B7E9-4D1B-9BA2-741B2E4BECF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19B0159-22A1-4AD8-B97D-43DE258519CE}"/>
              </a:ext>
            </a:extLst>
          </p:cNvPr>
          <p:cNvSpPr>
            <a:spLocks noGrp="1"/>
          </p:cNvSpPr>
          <p:nvPr>
            <p:ph type="dt" sz="half" idx="10"/>
          </p:nvPr>
        </p:nvSpPr>
        <p:spPr/>
        <p:txBody>
          <a:bodyPr/>
          <a:lstStyle/>
          <a:p>
            <a:fld id="{AE561638-F306-4F89-91F2-F005B145A5E0}" type="datetimeFigureOut">
              <a:rPr lang="en-GB" smtClean="0"/>
              <a:t>30/11/2022</a:t>
            </a:fld>
            <a:endParaRPr lang="en-GB"/>
          </a:p>
        </p:txBody>
      </p:sp>
      <p:sp>
        <p:nvSpPr>
          <p:cNvPr id="4" name="Footer Placeholder 3">
            <a:extLst>
              <a:ext uri="{FF2B5EF4-FFF2-40B4-BE49-F238E27FC236}">
                <a16:creationId xmlns:a16="http://schemas.microsoft.com/office/drawing/2014/main" id="{B3BC71F5-5E8F-4528-9BEA-7FC2695279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5115374-1640-43CB-AEB5-4CE96D5F2A4D}"/>
              </a:ext>
            </a:extLst>
          </p:cNvPr>
          <p:cNvSpPr>
            <a:spLocks noGrp="1"/>
          </p:cNvSpPr>
          <p:nvPr>
            <p:ph type="sldNum" sz="quarter" idx="12"/>
          </p:nvPr>
        </p:nvSpPr>
        <p:spPr/>
        <p:txBody>
          <a:bodyPr/>
          <a:lstStyle/>
          <a:p>
            <a:fld id="{FFBD2776-7DB2-4483-93D1-94CE6CD6734C}" type="slidenum">
              <a:rPr lang="en-GB" smtClean="0"/>
              <a:t>‹#›</a:t>
            </a:fld>
            <a:endParaRPr lang="en-GB"/>
          </a:p>
        </p:txBody>
      </p:sp>
    </p:spTree>
    <p:extLst>
      <p:ext uri="{BB962C8B-B14F-4D97-AF65-F5344CB8AC3E}">
        <p14:creationId xmlns:p14="http://schemas.microsoft.com/office/powerpoint/2010/main" val="1793211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8881CF-2BE1-4A2C-A7FC-0484FAC6B1DA}"/>
              </a:ext>
            </a:extLst>
          </p:cNvPr>
          <p:cNvSpPr>
            <a:spLocks noGrp="1"/>
          </p:cNvSpPr>
          <p:nvPr>
            <p:ph type="dt" sz="half" idx="10"/>
          </p:nvPr>
        </p:nvSpPr>
        <p:spPr/>
        <p:txBody>
          <a:bodyPr/>
          <a:lstStyle/>
          <a:p>
            <a:fld id="{AE561638-F306-4F89-91F2-F005B145A5E0}" type="datetimeFigureOut">
              <a:rPr lang="en-GB" smtClean="0"/>
              <a:t>30/11/2022</a:t>
            </a:fld>
            <a:endParaRPr lang="en-GB"/>
          </a:p>
        </p:txBody>
      </p:sp>
      <p:sp>
        <p:nvSpPr>
          <p:cNvPr id="3" name="Footer Placeholder 2">
            <a:extLst>
              <a:ext uri="{FF2B5EF4-FFF2-40B4-BE49-F238E27FC236}">
                <a16:creationId xmlns:a16="http://schemas.microsoft.com/office/drawing/2014/main" id="{3AD67696-B2E6-4EF9-A908-CA3805AB55B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E50BC35-E010-496A-9EC8-2A443245BDC7}"/>
              </a:ext>
            </a:extLst>
          </p:cNvPr>
          <p:cNvSpPr>
            <a:spLocks noGrp="1"/>
          </p:cNvSpPr>
          <p:nvPr>
            <p:ph type="sldNum" sz="quarter" idx="12"/>
          </p:nvPr>
        </p:nvSpPr>
        <p:spPr/>
        <p:txBody>
          <a:bodyPr/>
          <a:lstStyle/>
          <a:p>
            <a:fld id="{FFBD2776-7DB2-4483-93D1-94CE6CD6734C}" type="slidenum">
              <a:rPr lang="en-GB" smtClean="0"/>
              <a:t>‹#›</a:t>
            </a:fld>
            <a:endParaRPr lang="en-GB"/>
          </a:p>
        </p:txBody>
      </p:sp>
    </p:spTree>
    <p:extLst>
      <p:ext uri="{BB962C8B-B14F-4D97-AF65-F5344CB8AC3E}">
        <p14:creationId xmlns:p14="http://schemas.microsoft.com/office/powerpoint/2010/main" val="555360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197E7-3C47-439F-AC8F-DB81CB221A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7D40D59-E900-4357-AD12-CA72951E75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08EEA81-BA36-4CAF-B29E-E71475B636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C781E2-B8CF-4E3C-97E7-B71E29A4F16E}"/>
              </a:ext>
            </a:extLst>
          </p:cNvPr>
          <p:cNvSpPr>
            <a:spLocks noGrp="1"/>
          </p:cNvSpPr>
          <p:nvPr>
            <p:ph type="dt" sz="half" idx="10"/>
          </p:nvPr>
        </p:nvSpPr>
        <p:spPr/>
        <p:txBody>
          <a:bodyPr/>
          <a:lstStyle/>
          <a:p>
            <a:fld id="{AE561638-F306-4F89-91F2-F005B145A5E0}" type="datetimeFigureOut">
              <a:rPr lang="en-GB" smtClean="0"/>
              <a:t>30/11/2022</a:t>
            </a:fld>
            <a:endParaRPr lang="en-GB"/>
          </a:p>
        </p:txBody>
      </p:sp>
      <p:sp>
        <p:nvSpPr>
          <p:cNvPr id="6" name="Footer Placeholder 5">
            <a:extLst>
              <a:ext uri="{FF2B5EF4-FFF2-40B4-BE49-F238E27FC236}">
                <a16:creationId xmlns:a16="http://schemas.microsoft.com/office/drawing/2014/main" id="{9A0ABD91-9337-4CD0-B1D2-CC15B2D845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698C60-C3A4-482E-BD06-A6EE5D9E5D42}"/>
              </a:ext>
            </a:extLst>
          </p:cNvPr>
          <p:cNvSpPr>
            <a:spLocks noGrp="1"/>
          </p:cNvSpPr>
          <p:nvPr>
            <p:ph type="sldNum" sz="quarter" idx="12"/>
          </p:nvPr>
        </p:nvSpPr>
        <p:spPr/>
        <p:txBody>
          <a:bodyPr/>
          <a:lstStyle/>
          <a:p>
            <a:fld id="{FFBD2776-7DB2-4483-93D1-94CE6CD6734C}" type="slidenum">
              <a:rPr lang="en-GB" smtClean="0"/>
              <a:t>‹#›</a:t>
            </a:fld>
            <a:endParaRPr lang="en-GB"/>
          </a:p>
        </p:txBody>
      </p:sp>
    </p:spTree>
    <p:extLst>
      <p:ext uri="{BB962C8B-B14F-4D97-AF65-F5344CB8AC3E}">
        <p14:creationId xmlns:p14="http://schemas.microsoft.com/office/powerpoint/2010/main" val="1313809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E434C-930E-4B14-907F-376E53017B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087D3C0-3657-4810-BF2D-B9F6F944C2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A6A454C-2F6C-4A85-9D32-639E5E2B4B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408973-C7CC-49A0-B437-05489C33C849}"/>
              </a:ext>
            </a:extLst>
          </p:cNvPr>
          <p:cNvSpPr>
            <a:spLocks noGrp="1"/>
          </p:cNvSpPr>
          <p:nvPr>
            <p:ph type="dt" sz="half" idx="10"/>
          </p:nvPr>
        </p:nvSpPr>
        <p:spPr/>
        <p:txBody>
          <a:bodyPr/>
          <a:lstStyle/>
          <a:p>
            <a:fld id="{AE561638-F306-4F89-91F2-F005B145A5E0}" type="datetimeFigureOut">
              <a:rPr lang="en-GB" smtClean="0"/>
              <a:t>30/11/2022</a:t>
            </a:fld>
            <a:endParaRPr lang="en-GB"/>
          </a:p>
        </p:txBody>
      </p:sp>
      <p:sp>
        <p:nvSpPr>
          <p:cNvPr id="6" name="Footer Placeholder 5">
            <a:extLst>
              <a:ext uri="{FF2B5EF4-FFF2-40B4-BE49-F238E27FC236}">
                <a16:creationId xmlns:a16="http://schemas.microsoft.com/office/drawing/2014/main" id="{FA0DFB86-FF4C-4CF6-8392-5E5C07F59A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100A29-684C-4190-985D-8032E067CB73}"/>
              </a:ext>
            </a:extLst>
          </p:cNvPr>
          <p:cNvSpPr>
            <a:spLocks noGrp="1"/>
          </p:cNvSpPr>
          <p:nvPr>
            <p:ph type="sldNum" sz="quarter" idx="12"/>
          </p:nvPr>
        </p:nvSpPr>
        <p:spPr/>
        <p:txBody>
          <a:bodyPr/>
          <a:lstStyle/>
          <a:p>
            <a:fld id="{FFBD2776-7DB2-4483-93D1-94CE6CD6734C}" type="slidenum">
              <a:rPr lang="en-GB" smtClean="0"/>
              <a:t>‹#›</a:t>
            </a:fld>
            <a:endParaRPr lang="en-GB"/>
          </a:p>
        </p:txBody>
      </p:sp>
    </p:spTree>
    <p:extLst>
      <p:ext uri="{BB962C8B-B14F-4D97-AF65-F5344CB8AC3E}">
        <p14:creationId xmlns:p14="http://schemas.microsoft.com/office/powerpoint/2010/main" val="3077330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B6DC55-F717-4723-8C9C-1BBE93393A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2E2DB8-5015-486A-B130-B639E94B8E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8E6DA2-DF6C-4039-987C-FDDBE58EA3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561638-F306-4F89-91F2-F005B145A5E0}" type="datetimeFigureOut">
              <a:rPr lang="en-GB" smtClean="0"/>
              <a:t>30/11/2022</a:t>
            </a:fld>
            <a:endParaRPr lang="en-GB"/>
          </a:p>
        </p:txBody>
      </p:sp>
      <p:sp>
        <p:nvSpPr>
          <p:cNvPr id="5" name="Footer Placeholder 4">
            <a:extLst>
              <a:ext uri="{FF2B5EF4-FFF2-40B4-BE49-F238E27FC236}">
                <a16:creationId xmlns:a16="http://schemas.microsoft.com/office/drawing/2014/main" id="{47C1C3A9-C7B6-4E6E-BD4E-45388D65A5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07EA3C-D2F1-4F8A-9D26-014C24B169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BD2776-7DB2-4483-93D1-94CE6CD6734C}" type="slidenum">
              <a:rPr lang="en-GB" smtClean="0"/>
              <a:t>‹#›</a:t>
            </a:fld>
            <a:endParaRPr lang="en-GB"/>
          </a:p>
        </p:txBody>
      </p:sp>
    </p:spTree>
    <p:extLst>
      <p:ext uri="{BB962C8B-B14F-4D97-AF65-F5344CB8AC3E}">
        <p14:creationId xmlns:p14="http://schemas.microsoft.com/office/powerpoint/2010/main" val="1272932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eberry@utility-aid.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mailto:wcampbell@utility-aid.co.uk"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gov.uk/vat-charities"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C98A213-5994-475E-B327-DC6EC27FB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23131E-7D78-0669-A7BD-B941AAED0A23}"/>
              </a:ext>
            </a:extLst>
          </p:cNvPr>
          <p:cNvSpPr>
            <a:spLocks noGrp="1"/>
          </p:cNvSpPr>
          <p:nvPr>
            <p:ph type="title"/>
          </p:nvPr>
        </p:nvSpPr>
        <p:spPr>
          <a:xfrm>
            <a:off x="638881" y="670218"/>
            <a:ext cx="10909640" cy="1065836"/>
          </a:xfrm>
        </p:spPr>
        <p:txBody>
          <a:bodyPr vert="horz" lIns="91440" tIns="45720" rIns="91440" bIns="45720" rtlCol="0" anchor="ctr">
            <a:normAutofit/>
          </a:bodyPr>
          <a:lstStyle/>
          <a:p>
            <a:pPr algn="ctr"/>
            <a:r>
              <a:rPr lang="en-US" sz="6600" dirty="0"/>
              <a:t>Rising Energy Costs </a:t>
            </a:r>
          </a:p>
        </p:txBody>
      </p:sp>
      <p:sp>
        <p:nvSpPr>
          <p:cNvPr id="22" name="sketch line">
            <a:extLst>
              <a:ext uri="{FF2B5EF4-FFF2-40B4-BE49-F238E27FC236}">
                <a16:creationId xmlns:a16="http://schemas.microsoft.com/office/drawing/2014/main" id="{4B030A0D-0DAD-4A99-89BB-419527D6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9376" y="1800088"/>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4F56C794-CFEB-2434-72A2-04AAD8082D4E}"/>
              </a:ext>
            </a:extLst>
          </p:cNvPr>
          <p:cNvPicPr>
            <a:picLocks noGrp="1" noChangeAspect="1"/>
          </p:cNvPicPr>
          <p:nvPr>
            <p:ph idx="1"/>
          </p:nvPr>
        </p:nvPicPr>
        <p:blipFill rotWithShape="1">
          <a:blip r:embed="rId2"/>
          <a:srcRect t="14160" r="-3" b="16276"/>
          <a:stretch/>
        </p:blipFill>
        <p:spPr>
          <a:xfrm>
            <a:off x="2927737" y="1893285"/>
            <a:ext cx="6331928" cy="4294497"/>
          </a:xfrm>
          <a:prstGeom prst="rect">
            <a:avLst/>
          </a:prstGeom>
        </p:spPr>
      </p:pic>
    </p:spTree>
    <p:extLst>
      <p:ext uri="{BB962C8B-B14F-4D97-AF65-F5344CB8AC3E}">
        <p14:creationId xmlns:p14="http://schemas.microsoft.com/office/powerpoint/2010/main" val="3674874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7B6482-699D-723D-8853-FDDF704BDAFE}"/>
              </a:ext>
            </a:extLst>
          </p:cNvPr>
          <p:cNvSpPr>
            <a:spLocks noGrp="1"/>
          </p:cNvSpPr>
          <p:nvPr>
            <p:ph type="title"/>
          </p:nvPr>
        </p:nvSpPr>
        <p:spPr>
          <a:xfrm>
            <a:off x="5151847" y="-92960"/>
            <a:ext cx="6521344" cy="2449618"/>
          </a:xfrm>
        </p:spPr>
        <p:txBody>
          <a:bodyPr anchor="b">
            <a:noAutofit/>
          </a:bodyPr>
          <a:lstStyle/>
          <a:p>
            <a:r>
              <a:rPr lang="en-US" sz="4000" b="1" dirty="0"/>
              <a:t>Many organisations are paying up to 60% more than they need to for their MOP Contract!</a:t>
            </a:r>
            <a:endParaRPr lang="en-GB" sz="4000" b="1" dirty="0"/>
          </a:p>
        </p:txBody>
      </p:sp>
      <p:pic>
        <p:nvPicPr>
          <p:cNvPr id="5" name="Picture 4">
            <a:extLst>
              <a:ext uri="{FF2B5EF4-FFF2-40B4-BE49-F238E27FC236}">
                <a16:creationId xmlns:a16="http://schemas.microsoft.com/office/drawing/2014/main" id="{797EF430-A868-59EC-E045-4D30265CD26D}"/>
              </a:ext>
            </a:extLst>
          </p:cNvPr>
          <p:cNvPicPr>
            <a:picLocks noChangeAspect="1"/>
          </p:cNvPicPr>
          <p:nvPr/>
        </p:nvPicPr>
        <p:blipFill>
          <a:blip r:embed="rId2">
            <a:extLst>
              <a:ext uri="{28A0092B-C50C-407E-A947-70E740481C1C}">
                <a14:useLocalDpi xmlns:a14="http://schemas.microsoft.com/office/drawing/2010/main" val="0"/>
              </a:ext>
            </a:extLst>
          </a:blip>
          <a:srcRect l="24536" r="24536"/>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45A403E-A500-FD1D-5879-9A7B282235B5}"/>
              </a:ext>
            </a:extLst>
          </p:cNvPr>
          <p:cNvSpPr>
            <a:spLocks noGrp="1"/>
          </p:cNvSpPr>
          <p:nvPr>
            <p:ph idx="1"/>
          </p:nvPr>
        </p:nvSpPr>
        <p:spPr>
          <a:xfrm>
            <a:off x="5297762" y="2706624"/>
            <a:ext cx="6251110" cy="3483864"/>
          </a:xfrm>
        </p:spPr>
        <p:txBody>
          <a:bodyPr>
            <a:normAutofit/>
          </a:bodyPr>
          <a:lstStyle/>
          <a:p>
            <a:pPr marL="0" indent="0" algn="l">
              <a:buNone/>
            </a:pPr>
            <a:r>
              <a:rPr lang="en-US" sz="1400" b="1" i="0" dirty="0">
                <a:solidFill>
                  <a:srgbClr val="000000"/>
                </a:solidFill>
                <a:effectLst/>
                <a:latin typeface="vag_roundedregular"/>
              </a:rPr>
              <a:t>What is a MOP Contract? </a:t>
            </a:r>
          </a:p>
          <a:p>
            <a:pPr algn="l"/>
            <a:r>
              <a:rPr lang="en-US" sz="1400" b="0" i="0" dirty="0">
                <a:solidFill>
                  <a:srgbClr val="000000"/>
                </a:solidFill>
                <a:effectLst/>
                <a:latin typeface="vag_roundedregular"/>
              </a:rPr>
              <a:t>A Meter Operator Agreement, more commonly known as a MOP Contract, is a legal requirement for all half hourly electricity supplied meters. It covers the supply of the meter, maintenance and the cost of sending consumption data to energy suppliers. It is a contract that is separate from main electricity contracts.</a:t>
            </a:r>
          </a:p>
          <a:p>
            <a:pPr algn="l"/>
            <a:r>
              <a:rPr lang="en-US" sz="1400" b="0" i="0" dirty="0">
                <a:solidFill>
                  <a:srgbClr val="000000"/>
                </a:solidFill>
                <a:effectLst/>
                <a:latin typeface="vag_roundedregular"/>
              </a:rPr>
              <a:t>The good news is that as part of the de-regulated energy market we have in the UK, organisations are now able to appoint their own meter operator, rather than simply allowing their current energy supplier to use their preferred provider. When this happens, the cost is often hidden in the supplier’s standing charge and can be as much as </a:t>
            </a:r>
            <a:r>
              <a:rPr lang="en-US" sz="1400" b="1" i="0" dirty="0">
                <a:solidFill>
                  <a:srgbClr val="000000"/>
                </a:solidFill>
                <a:effectLst/>
                <a:latin typeface="vag_roundedregular"/>
              </a:rPr>
              <a:t>60% more </a:t>
            </a:r>
            <a:r>
              <a:rPr lang="en-US" sz="1400" b="0" i="0" dirty="0">
                <a:solidFill>
                  <a:srgbClr val="000000"/>
                </a:solidFill>
                <a:effectLst/>
                <a:latin typeface="vag_roundedregular"/>
              </a:rPr>
              <a:t>than if organisations appoint their own Meter Operator.</a:t>
            </a:r>
          </a:p>
          <a:p>
            <a:pPr algn="l"/>
            <a:r>
              <a:rPr lang="en-US" sz="1400" b="0" i="0" dirty="0">
                <a:solidFill>
                  <a:srgbClr val="000000"/>
                </a:solidFill>
                <a:effectLst/>
                <a:latin typeface="vag_roundedregular"/>
              </a:rPr>
              <a:t>At Utility Aid, we have our own service in partnership with an ethically accredited operator, and we’d love to see if we can help as many organisations as possible save money on their current set up. </a:t>
            </a:r>
            <a:endParaRPr lang="en-GB" sz="1200" dirty="0"/>
          </a:p>
        </p:txBody>
      </p:sp>
    </p:spTree>
    <p:extLst>
      <p:ext uri="{BB962C8B-B14F-4D97-AF65-F5344CB8AC3E}">
        <p14:creationId xmlns:p14="http://schemas.microsoft.com/office/powerpoint/2010/main" val="4039289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DF3B58-8520-DB2B-6357-DDFFC8D177E9}"/>
              </a:ext>
            </a:extLst>
          </p:cNvPr>
          <p:cNvSpPr>
            <a:spLocks noGrp="1"/>
          </p:cNvSpPr>
          <p:nvPr>
            <p:ph type="title"/>
          </p:nvPr>
        </p:nvSpPr>
        <p:spPr>
          <a:xfrm>
            <a:off x="572493" y="238539"/>
            <a:ext cx="11018520" cy="1434415"/>
          </a:xfrm>
        </p:spPr>
        <p:txBody>
          <a:bodyPr anchor="b">
            <a:normAutofit/>
          </a:bodyPr>
          <a:lstStyle/>
          <a:p>
            <a:r>
              <a:rPr lang="en-US" sz="5000"/>
              <a:t>Become greener – and save money too! </a:t>
            </a:r>
            <a:endParaRPr lang="en-GB" sz="5000"/>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A6172CF-443C-62EE-7C81-7872F3153948}"/>
              </a:ext>
            </a:extLst>
          </p:cNvPr>
          <p:cNvSpPr>
            <a:spLocks noGrp="1"/>
          </p:cNvSpPr>
          <p:nvPr>
            <p:ph idx="1"/>
          </p:nvPr>
        </p:nvSpPr>
        <p:spPr>
          <a:xfrm>
            <a:off x="572493" y="2071316"/>
            <a:ext cx="6713552" cy="4119172"/>
          </a:xfrm>
        </p:spPr>
        <p:txBody>
          <a:bodyPr anchor="t">
            <a:normAutofit/>
          </a:bodyPr>
          <a:lstStyle/>
          <a:p>
            <a:r>
              <a:rPr lang="en-US" sz="2000" b="1" dirty="0">
                <a:latin typeface="Abadi" panose="020B0604020104020204" pitchFamily="34" charset="0"/>
              </a:rPr>
              <a:t>Check equipment </a:t>
            </a:r>
            <a:r>
              <a:rPr lang="en-US" sz="2000" dirty="0">
                <a:latin typeface="Abadi" panose="020B0604020104020204" pitchFamily="34" charset="0"/>
              </a:rPr>
              <a:t>- Ensure your heating equipment has been serviced by qualified service agents. Make sure your radiators are balanced and air conditioners have been tested. </a:t>
            </a:r>
          </a:p>
          <a:p>
            <a:r>
              <a:rPr lang="en-US" sz="2000" b="1" dirty="0">
                <a:latin typeface="Abadi" panose="020B0604020104020204" pitchFamily="34" charset="0"/>
              </a:rPr>
              <a:t>Check lights - </a:t>
            </a:r>
            <a:r>
              <a:rPr lang="en-US" sz="2000" dirty="0">
                <a:latin typeface="Abadi" panose="020B0604020104020204" pitchFamily="34" charset="0"/>
              </a:rPr>
              <a:t>Consider LED and low energy lighting. Dear bulbs, but over time they give you big savings. </a:t>
            </a:r>
          </a:p>
          <a:p>
            <a:r>
              <a:rPr lang="en-US" sz="2000" b="1" dirty="0">
                <a:latin typeface="Abadi" panose="020B0604020104020204" pitchFamily="34" charset="0"/>
              </a:rPr>
              <a:t>Reduce paper waste - </a:t>
            </a:r>
            <a:r>
              <a:rPr lang="en-US" sz="2000" dirty="0">
                <a:latin typeface="Abadi" panose="020B0604020104020204" pitchFamily="34" charset="0"/>
              </a:rPr>
              <a:t>Printing less is a double saver. Less energy to run machines and less paper.</a:t>
            </a:r>
          </a:p>
          <a:p>
            <a:r>
              <a:rPr lang="en-US" sz="2000" b="1" dirty="0">
                <a:latin typeface="Abadi" panose="020B0604020104020204" pitchFamily="34" charset="0"/>
              </a:rPr>
              <a:t>Check for gifts -</a:t>
            </a:r>
            <a:r>
              <a:rPr lang="en-US" sz="2000" dirty="0">
                <a:latin typeface="Abadi" panose="020B0604020104020204" pitchFamily="34" charset="0"/>
              </a:rPr>
              <a:t>There are grants and schemes to help organisations save. Check out the Energy Saving Trust</a:t>
            </a:r>
          </a:p>
          <a:p>
            <a:r>
              <a:rPr lang="en-US" sz="2000" b="1" dirty="0">
                <a:latin typeface="Abadi" panose="020B0604020104020204" pitchFamily="34" charset="0"/>
              </a:rPr>
              <a:t>Promote</a:t>
            </a:r>
            <a:r>
              <a:rPr lang="en-US" sz="2000" dirty="0">
                <a:latin typeface="Abadi" panose="020B0604020104020204" pitchFamily="34" charset="0"/>
              </a:rPr>
              <a:t> - Tell your stakeholders what you are doing to be greener. </a:t>
            </a:r>
          </a:p>
          <a:p>
            <a:endParaRPr lang="en-US" sz="2000">
              <a:latin typeface="Abadi" panose="020B0604020104020204" pitchFamily="34" charset="0"/>
            </a:endParaRPr>
          </a:p>
          <a:p>
            <a:endParaRPr lang="en-US" sz="2000">
              <a:latin typeface="Abadi" panose="020B0604020104020204" pitchFamily="34" charset="0"/>
            </a:endParaRPr>
          </a:p>
          <a:p>
            <a:endParaRPr lang="en-US" sz="2000">
              <a:latin typeface="Abadi" panose="020B0604020104020204" pitchFamily="34" charset="0"/>
            </a:endParaRPr>
          </a:p>
          <a:p>
            <a:endParaRPr lang="en-GB" sz="2000" dirty="0"/>
          </a:p>
        </p:txBody>
      </p:sp>
      <p:pic>
        <p:nvPicPr>
          <p:cNvPr id="7" name="Picture 6" descr="A picture containing insect&#10;&#10;Description automatically generated">
            <a:extLst>
              <a:ext uri="{FF2B5EF4-FFF2-40B4-BE49-F238E27FC236}">
                <a16:creationId xmlns:a16="http://schemas.microsoft.com/office/drawing/2014/main" id="{5BBB267F-B59A-368F-3C2E-27A52D371EB9}"/>
              </a:ext>
            </a:extLst>
          </p:cNvPr>
          <p:cNvPicPr>
            <a:picLocks noChangeAspect="1"/>
          </p:cNvPicPr>
          <p:nvPr/>
        </p:nvPicPr>
        <p:blipFill rotWithShape="1">
          <a:blip r:embed="rId3">
            <a:extLst>
              <a:ext uri="{28A0092B-C50C-407E-A947-70E740481C1C}">
                <a14:useLocalDpi xmlns:a14="http://schemas.microsoft.com/office/drawing/2010/main" val="0"/>
              </a:ext>
            </a:extLst>
          </a:blip>
          <a:srcRect l="13956" r="21828" b="2"/>
          <a:stretch/>
        </p:blipFill>
        <p:spPr>
          <a:xfrm>
            <a:off x="7675658" y="2093976"/>
            <a:ext cx="3941064" cy="4096512"/>
          </a:xfrm>
          <a:prstGeom prst="rect">
            <a:avLst/>
          </a:prstGeom>
        </p:spPr>
      </p:pic>
    </p:spTree>
    <p:extLst>
      <p:ext uri="{BB962C8B-B14F-4D97-AF65-F5344CB8AC3E}">
        <p14:creationId xmlns:p14="http://schemas.microsoft.com/office/powerpoint/2010/main" val="927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DF3B58-8520-DB2B-6357-DDFFC8D177E9}"/>
              </a:ext>
            </a:extLst>
          </p:cNvPr>
          <p:cNvSpPr>
            <a:spLocks noGrp="1"/>
          </p:cNvSpPr>
          <p:nvPr>
            <p:ph type="title"/>
          </p:nvPr>
        </p:nvSpPr>
        <p:spPr>
          <a:xfrm>
            <a:off x="572493" y="238539"/>
            <a:ext cx="11018520" cy="1434415"/>
          </a:xfrm>
        </p:spPr>
        <p:txBody>
          <a:bodyPr anchor="b">
            <a:normAutofit/>
          </a:bodyPr>
          <a:lstStyle/>
          <a:p>
            <a:r>
              <a:rPr lang="en-US" sz="5000" dirty="0"/>
              <a:t>Become greener – and save money too! </a:t>
            </a:r>
            <a:endParaRPr lang="en-GB" sz="5000" dirty="0"/>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A6172CF-443C-62EE-7C81-7872F3153948}"/>
              </a:ext>
            </a:extLst>
          </p:cNvPr>
          <p:cNvSpPr>
            <a:spLocks noGrp="1"/>
          </p:cNvSpPr>
          <p:nvPr>
            <p:ph idx="1"/>
          </p:nvPr>
        </p:nvSpPr>
        <p:spPr>
          <a:xfrm>
            <a:off x="572493" y="2071316"/>
            <a:ext cx="6713552" cy="4119172"/>
          </a:xfrm>
        </p:spPr>
        <p:txBody>
          <a:bodyPr anchor="t">
            <a:normAutofit/>
          </a:bodyPr>
          <a:lstStyle/>
          <a:p>
            <a:r>
              <a:rPr lang="en-US" sz="2000" dirty="0">
                <a:latin typeface="Abadi" panose="020B0604020104020204" pitchFamily="34" charset="0"/>
              </a:rPr>
              <a:t>Only heat areas that are being used</a:t>
            </a:r>
          </a:p>
          <a:p>
            <a:r>
              <a:rPr lang="en-US" sz="2000" dirty="0">
                <a:latin typeface="Abadi" panose="020B0604020104020204" pitchFamily="34" charset="0"/>
              </a:rPr>
              <a:t>Check thermostats regularly </a:t>
            </a:r>
          </a:p>
          <a:p>
            <a:r>
              <a:rPr lang="en-US" sz="2000" dirty="0">
                <a:latin typeface="Abadi" panose="020B0604020104020204" pitchFamily="34" charset="0"/>
              </a:rPr>
              <a:t>Check for draughts and stop them</a:t>
            </a:r>
          </a:p>
          <a:p>
            <a:r>
              <a:rPr lang="en-US" sz="2000" dirty="0">
                <a:latin typeface="Abadi" panose="020B0604020104020204" pitchFamily="34" charset="0"/>
              </a:rPr>
              <a:t>Monitor your energy usage </a:t>
            </a:r>
          </a:p>
          <a:p>
            <a:r>
              <a:rPr lang="en-US" sz="2000" dirty="0">
                <a:latin typeface="Abadi" panose="020B0604020104020204" pitchFamily="34" charset="0"/>
              </a:rPr>
              <a:t>Provide meter readings and keep a record </a:t>
            </a:r>
          </a:p>
          <a:p>
            <a:r>
              <a:rPr lang="en-US" sz="2000" dirty="0">
                <a:latin typeface="Abadi" panose="020B0604020104020204" pitchFamily="34" charset="0"/>
              </a:rPr>
              <a:t>Deal with your baseload, switching off all nonessential equipment off everyday</a:t>
            </a:r>
          </a:p>
          <a:p>
            <a:endParaRPr lang="en-US" sz="2000" dirty="0">
              <a:latin typeface="Abadi" panose="020B0604020104020204" pitchFamily="34" charset="0"/>
            </a:endParaRPr>
          </a:p>
          <a:p>
            <a:endParaRPr lang="en-US" sz="2000" dirty="0">
              <a:latin typeface="Abadi" panose="020B0604020104020204" pitchFamily="34" charset="0"/>
            </a:endParaRPr>
          </a:p>
          <a:p>
            <a:endParaRPr lang="en-US" sz="2000" dirty="0">
              <a:latin typeface="Abadi" panose="020B0604020104020204" pitchFamily="34" charset="0"/>
            </a:endParaRPr>
          </a:p>
          <a:p>
            <a:endParaRPr lang="en-GB" sz="2000" dirty="0"/>
          </a:p>
        </p:txBody>
      </p:sp>
      <p:pic>
        <p:nvPicPr>
          <p:cNvPr id="7" name="Picture 6" descr="A picture containing insect&#10;&#10;Description automatically generated">
            <a:extLst>
              <a:ext uri="{FF2B5EF4-FFF2-40B4-BE49-F238E27FC236}">
                <a16:creationId xmlns:a16="http://schemas.microsoft.com/office/drawing/2014/main" id="{5BBB267F-B59A-368F-3C2E-27A52D371EB9}"/>
              </a:ext>
            </a:extLst>
          </p:cNvPr>
          <p:cNvPicPr>
            <a:picLocks noChangeAspect="1"/>
          </p:cNvPicPr>
          <p:nvPr/>
        </p:nvPicPr>
        <p:blipFill rotWithShape="1">
          <a:blip r:embed="rId3">
            <a:extLst>
              <a:ext uri="{28A0092B-C50C-407E-A947-70E740481C1C}">
                <a14:useLocalDpi xmlns:a14="http://schemas.microsoft.com/office/drawing/2010/main" val="0"/>
              </a:ext>
            </a:extLst>
          </a:blip>
          <a:srcRect l="13956" r="21828" b="2"/>
          <a:stretch/>
        </p:blipFill>
        <p:spPr>
          <a:xfrm>
            <a:off x="7675658" y="2093976"/>
            <a:ext cx="3941064" cy="4096512"/>
          </a:xfrm>
          <a:prstGeom prst="rect">
            <a:avLst/>
          </a:prstGeom>
        </p:spPr>
      </p:pic>
    </p:spTree>
    <p:extLst>
      <p:ext uri="{BB962C8B-B14F-4D97-AF65-F5344CB8AC3E}">
        <p14:creationId xmlns:p14="http://schemas.microsoft.com/office/powerpoint/2010/main" val="988724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DF3B58-8520-DB2B-6357-DDFFC8D177E9}"/>
              </a:ext>
            </a:extLst>
          </p:cNvPr>
          <p:cNvSpPr>
            <a:spLocks noGrp="1"/>
          </p:cNvSpPr>
          <p:nvPr>
            <p:ph type="title"/>
          </p:nvPr>
        </p:nvSpPr>
        <p:spPr>
          <a:xfrm>
            <a:off x="572493" y="238539"/>
            <a:ext cx="11018520" cy="1434415"/>
          </a:xfrm>
        </p:spPr>
        <p:txBody>
          <a:bodyPr anchor="b">
            <a:normAutofit/>
          </a:bodyPr>
          <a:lstStyle/>
          <a:p>
            <a:r>
              <a:rPr lang="en-US" sz="4000" b="1" dirty="0"/>
              <a:t>Rem</a:t>
            </a:r>
            <a:r>
              <a:rPr lang="en-US" sz="4000" b="1" dirty="0">
                <a:latin typeface="Abadi" panose="020B0604020104020204" pitchFamily="34" charset="0"/>
              </a:rPr>
              <a:t>ote Discovery Document </a:t>
            </a:r>
            <a:endParaRPr lang="en-GB" sz="4000" b="1" dirty="0"/>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A6172CF-443C-62EE-7C81-7872F3153948}"/>
              </a:ext>
            </a:extLst>
          </p:cNvPr>
          <p:cNvSpPr>
            <a:spLocks noGrp="1"/>
          </p:cNvSpPr>
          <p:nvPr>
            <p:ph idx="1"/>
          </p:nvPr>
        </p:nvSpPr>
        <p:spPr>
          <a:xfrm>
            <a:off x="572493" y="2071316"/>
            <a:ext cx="6713552" cy="4119172"/>
          </a:xfrm>
        </p:spPr>
        <p:txBody>
          <a:bodyPr anchor="t">
            <a:normAutofit/>
          </a:bodyPr>
          <a:lstStyle/>
          <a:p>
            <a:pPr marL="0" indent="0">
              <a:buNone/>
            </a:pPr>
            <a:r>
              <a:rPr lang="en-US" sz="2000" dirty="0">
                <a:latin typeface="Abadi" panose="020B0604020104020204" pitchFamily="34" charset="0"/>
              </a:rPr>
              <a:t>One of the key areas for us to work on with customers is sustainability.</a:t>
            </a:r>
          </a:p>
          <a:p>
            <a:pPr marL="0" indent="0">
              <a:buNone/>
            </a:pPr>
            <a:endParaRPr lang="en-US" sz="2000" dirty="0">
              <a:latin typeface="Abadi" panose="020B0604020104020204" pitchFamily="34" charset="0"/>
            </a:endParaRPr>
          </a:p>
          <a:p>
            <a:pPr marL="0" indent="0">
              <a:buNone/>
            </a:pPr>
            <a:r>
              <a:rPr lang="en-US" sz="2000" dirty="0">
                <a:latin typeface="Abadi" panose="020B0604020104020204" pitchFamily="34" charset="0"/>
              </a:rPr>
              <a:t>We worked on a project earlier this year with ACRE which revealed…</a:t>
            </a:r>
          </a:p>
          <a:p>
            <a:pPr marL="0" indent="0">
              <a:buNone/>
            </a:pPr>
            <a:endParaRPr lang="en-US" sz="2000" dirty="0">
              <a:latin typeface="Abadi" panose="020B0604020104020204" pitchFamily="34" charset="0"/>
            </a:endParaRPr>
          </a:p>
          <a:p>
            <a:pPr marL="0" indent="0">
              <a:buNone/>
            </a:pPr>
            <a:r>
              <a:rPr lang="en-US" sz="2000" dirty="0">
                <a:latin typeface="Abadi" panose="020B0604020104020204" pitchFamily="34" charset="0"/>
              </a:rPr>
              <a:t>The biggest barrier small organisations face to reducing consumption on site is investment capital. </a:t>
            </a:r>
          </a:p>
          <a:p>
            <a:pPr marL="0" indent="0">
              <a:buNone/>
            </a:pPr>
            <a:r>
              <a:rPr lang="en-US" sz="2000" dirty="0">
                <a:latin typeface="Abadi" panose="020B0604020104020204" pitchFamily="34" charset="0"/>
              </a:rPr>
              <a:t>To combat this we have created a product to bridge that gap where we use AI technology, making the survey affordable to users.</a:t>
            </a:r>
          </a:p>
          <a:p>
            <a:pPr marL="0" indent="0">
              <a:buNone/>
            </a:pPr>
            <a:endParaRPr lang="en-US" sz="2000" dirty="0">
              <a:latin typeface="Abadi" panose="020B0604020104020204" pitchFamily="34" charset="0"/>
            </a:endParaRPr>
          </a:p>
          <a:p>
            <a:endParaRPr lang="en-US" sz="2000" dirty="0">
              <a:latin typeface="Abadi" panose="020B0604020104020204" pitchFamily="34" charset="0"/>
            </a:endParaRPr>
          </a:p>
          <a:p>
            <a:endParaRPr lang="en-US" sz="2000" dirty="0">
              <a:latin typeface="Abadi" panose="020B0604020104020204" pitchFamily="34" charset="0"/>
            </a:endParaRPr>
          </a:p>
          <a:p>
            <a:endParaRPr lang="en-US" sz="2000" dirty="0">
              <a:latin typeface="Abadi" panose="020B0604020104020204" pitchFamily="34" charset="0"/>
            </a:endParaRPr>
          </a:p>
          <a:p>
            <a:endParaRPr lang="en-US" sz="2000" dirty="0">
              <a:latin typeface="Abadi" panose="020B0604020104020204" pitchFamily="34" charset="0"/>
            </a:endParaRPr>
          </a:p>
          <a:p>
            <a:endParaRPr lang="en-GB" sz="2000" dirty="0"/>
          </a:p>
        </p:txBody>
      </p:sp>
      <p:pic>
        <p:nvPicPr>
          <p:cNvPr id="7" name="Picture 6" descr="A picture containing insect&#10;&#10;Description automatically generated">
            <a:extLst>
              <a:ext uri="{FF2B5EF4-FFF2-40B4-BE49-F238E27FC236}">
                <a16:creationId xmlns:a16="http://schemas.microsoft.com/office/drawing/2014/main" id="{5BBB267F-B59A-368F-3C2E-27A52D371EB9}"/>
              </a:ext>
            </a:extLst>
          </p:cNvPr>
          <p:cNvPicPr>
            <a:picLocks noChangeAspect="1"/>
          </p:cNvPicPr>
          <p:nvPr/>
        </p:nvPicPr>
        <p:blipFill rotWithShape="1">
          <a:blip r:embed="rId3">
            <a:extLst>
              <a:ext uri="{28A0092B-C50C-407E-A947-70E740481C1C}">
                <a14:useLocalDpi xmlns:a14="http://schemas.microsoft.com/office/drawing/2010/main" val="0"/>
              </a:ext>
            </a:extLst>
          </a:blip>
          <a:srcRect l="13956" r="21828" b="2"/>
          <a:stretch/>
        </p:blipFill>
        <p:spPr>
          <a:xfrm>
            <a:off x="7675658" y="2093976"/>
            <a:ext cx="3941064" cy="4096512"/>
          </a:xfrm>
          <a:prstGeom prst="rect">
            <a:avLst/>
          </a:prstGeom>
        </p:spPr>
      </p:pic>
    </p:spTree>
    <p:extLst>
      <p:ext uri="{BB962C8B-B14F-4D97-AF65-F5344CB8AC3E}">
        <p14:creationId xmlns:p14="http://schemas.microsoft.com/office/powerpoint/2010/main" val="1604957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DF3B58-8520-DB2B-6357-DDFFC8D177E9}"/>
              </a:ext>
            </a:extLst>
          </p:cNvPr>
          <p:cNvSpPr>
            <a:spLocks noGrp="1"/>
          </p:cNvSpPr>
          <p:nvPr>
            <p:ph type="title"/>
          </p:nvPr>
        </p:nvSpPr>
        <p:spPr>
          <a:xfrm>
            <a:off x="572493" y="238539"/>
            <a:ext cx="11018520" cy="1434415"/>
          </a:xfrm>
        </p:spPr>
        <p:txBody>
          <a:bodyPr anchor="b">
            <a:normAutofit/>
          </a:bodyPr>
          <a:lstStyle/>
          <a:p>
            <a:r>
              <a:rPr lang="en-US" sz="4000" b="1" dirty="0"/>
              <a:t>Q&amp;A – We want t</a:t>
            </a:r>
            <a:r>
              <a:rPr lang="en-US" sz="4000" dirty="0">
                <a:latin typeface="Abadi" panose="020B0604020104020204" pitchFamily="34" charset="0"/>
              </a:rPr>
              <a:t>o hear from you….</a:t>
            </a:r>
            <a:endParaRPr lang="en-GB" sz="4000" b="1" dirty="0"/>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A6172CF-443C-62EE-7C81-7872F3153948}"/>
              </a:ext>
            </a:extLst>
          </p:cNvPr>
          <p:cNvSpPr>
            <a:spLocks noGrp="1"/>
          </p:cNvSpPr>
          <p:nvPr>
            <p:ph idx="1"/>
          </p:nvPr>
        </p:nvSpPr>
        <p:spPr>
          <a:xfrm>
            <a:off x="572493" y="2071316"/>
            <a:ext cx="6713552" cy="4119172"/>
          </a:xfrm>
        </p:spPr>
        <p:txBody>
          <a:bodyPr anchor="t">
            <a:normAutofit/>
          </a:bodyPr>
          <a:lstStyle/>
          <a:p>
            <a:pPr marL="0" indent="0">
              <a:buNone/>
            </a:pPr>
            <a:endParaRPr lang="en-US" sz="2000" dirty="0">
              <a:latin typeface="Abadi" panose="020B0604020104020204" pitchFamily="34" charset="0"/>
            </a:endParaRPr>
          </a:p>
          <a:p>
            <a:endParaRPr lang="en-US" sz="2000" dirty="0">
              <a:latin typeface="Abadi" panose="020B0604020104020204" pitchFamily="34" charset="0"/>
            </a:endParaRPr>
          </a:p>
          <a:p>
            <a:endParaRPr lang="en-US" sz="2000" dirty="0">
              <a:latin typeface="Abadi" panose="020B0604020104020204" pitchFamily="34" charset="0"/>
            </a:endParaRPr>
          </a:p>
          <a:p>
            <a:endParaRPr lang="en-US" sz="2000" dirty="0">
              <a:latin typeface="Abadi" panose="020B0604020104020204" pitchFamily="34" charset="0"/>
            </a:endParaRPr>
          </a:p>
          <a:p>
            <a:endParaRPr lang="en-US" sz="2000" dirty="0">
              <a:latin typeface="Abadi" panose="020B0604020104020204" pitchFamily="34" charset="0"/>
            </a:endParaRPr>
          </a:p>
          <a:p>
            <a:endParaRPr lang="en-GB" sz="2000" dirty="0"/>
          </a:p>
        </p:txBody>
      </p:sp>
      <p:pic>
        <p:nvPicPr>
          <p:cNvPr id="5" name="Picture 4" descr="Close-up of hands raised in classroom">
            <a:extLst>
              <a:ext uri="{FF2B5EF4-FFF2-40B4-BE49-F238E27FC236}">
                <a16:creationId xmlns:a16="http://schemas.microsoft.com/office/drawing/2014/main" id="{9455A298-5DCC-93A5-23F3-D3D7E9BA1E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110" y="1912834"/>
            <a:ext cx="6239455" cy="4159636"/>
          </a:xfrm>
          <a:prstGeom prst="rect">
            <a:avLst/>
          </a:prstGeom>
        </p:spPr>
      </p:pic>
    </p:spTree>
    <p:extLst>
      <p:ext uri="{BB962C8B-B14F-4D97-AF65-F5344CB8AC3E}">
        <p14:creationId xmlns:p14="http://schemas.microsoft.com/office/powerpoint/2010/main" val="113642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DF3B58-8520-DB2B-6357-DDFFC8D177E9}"/>
              </a:ext>
            </a:extLst>
          </p:cNvPr>
          <p:cNvSpPr>
            <a:spLocks noGrp="1"/>
          </p:cNvSpPr>
          <p:nvPr>
            <p:ph type="title"/>
          </p:nvPr>
        </p:nvSpPr>
        <p:spPr>
          <a:xfrm>
            <a:off x="572493" y="238539"/>
            <a:ext cx="11018520" cy="1434415"/>
          </a:xfrm>
        </p:spPr>
        <p:txBody>
          <a:bodyPr anchor="b">
            <a:normAutofit/>
          </a:bodyPr>
          <a:lstStyle/>
          <a:p>
            <a:r>
              <a:rPr lang="en-US" sz="5000" dirty="0"/>
              <a:t>We are here to help!</a:t>
            </a:r>
            <a:endParaRPr lang="en-GB" sz="5000" dirty="0"/>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A6172CF-443C-62EE-7C81-7872F3153948}"/>
              </a:ext>
            </a:extLst>
          </p:cNvPr>
          <p:cNvSpPr>
            <a:spLocks noGrp="1"/>
          </p:cNvSpPr>
          <p:nvPr>
            <p:ph idx="1"/>
          </p:nvPr>
        </p:nvSpPr>
        <p:spPr>
          <a:xfrm>
            <a:off x="572493" y="2071316"/>
            <a:ext cx="6713552" cy="4119172"/>
          </a:xfrm>
        </p:spPr>
        <p:txBody>
          <a:bodyPr anchor="t">
            <a:normAutofit/>
          </a:bodyPr>
          <a:lstStyle/>
          <a:p>
            <a:pPr marL="0" indent="0">
              <a:buNone/>
            </a:pPr>
            <a:r>
              <a:rPr lang="en-US" sz="1800" dirty="0">
                <a:latin typeface="Abadi" panose="020B0604020104020204" pitchFamily="34" charset="0"/>
              </a:rPr>
              <a:t>If you need help or support with reviewing your energy bills or need assistance with looking at your energy contract renewals, we can help you. </a:t>
            </a:r>
          </a:p>
          <a:p>
            <a:pPr marL="0" indent="0">
              <a:buNone/>
            </a:pPr>
            <a:endParaRPr lang="en-US" sz="1800" dirty="0">
              <a:latin typeface="Abadi" panose="020B0604020104020204" pitchFamily="34" charset="0"/>
            </a:endParaRPr>
          </a:p>
          <a:p>
            <a:pPr marL="0" indent="0">
              <a:buNone/>
            </a:pPr>
            <a:r>
              <a:rPr lang="en-US" sz="1800" dirty="0">
                <a:latin typeface="Abadi" panose="020B0604020104020204" pitchFamily="34" charset="0"/>
              </a:rPr>
              <a:t>Please contact us: </a:t>
            </a:r>
          </a:p>
          <a:p>
            <a:pPr marL="0" indent="0">
              <a:buNone/>
            </a:pPr>
            <a:r>
              <a:rPr lang="en-US" sz="1800" dirty="0">
                <a:latin typeface="Abadi" panose="020B0604020104020204" pitchFamily="34" charset="0"/>
              </a:rPr>
              <a:t>Emily Berry – Partnership Manager </a:t>
            </a:r>
            <a:r>
              <a:rPr lang="en-US" sz="1800" dirty="0">
                <a:latin typeface="Abadi" panose="020B0604020104020204" pitchFamily="34" charset="0"/>
                <a:hlinkClick r:id="rId3"/>
              </a:rPr>
              <a:t>eberry@utility-aid.com</a:t>
            </a:r>
            <a:r>
              <a:rPr lang="en-US" sz="1800" dirty="0">
                <a:latin typeface="Abadi" panose="020B0604020104020204" pitchFamily="34" charset="0"/>
              </a:rPr>
              <a:t> </a:t>
            </a:r>
          </a:p>
          <a:p>
            <a:pPr marL="0" indent="0">
              <a:buNone/>
            </a:pPr>
            <a:r>
              <a:rPr lang="en-US" sz="1800" dirty="0">
                <a:latin typeface="Abadi" panose="020B0604020104020204" pitchFamily="34" charset="0"/>
              </a:rPr>
              <a:t>Billy Campbell – C</a:t>
            </a:r>
            <a:r>
              <a:rPr lang="en-US" sz="1800" dirty="0">
                <a:effectLst/>
                <a:latin typeface="Calibri" panose="020F0502020204030204" pitchFamily="34" charset="0"/>
                <a:ea typeface="Calibri" panose="020F0502020204030204" pitchFamily="34" charset="0"/>
                <a:cs typeface="Times New Roman" panose="02020603050405020304" pitchFamily="18" charset="0"/>
              </a:rPr>
              <a:t>ommercial Director - </a:t>
            </a: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4"/>
              </a:rPr>
              <a:t>wcampbell@utility-aid.co.uk</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US" sz="2000" dirty="0">
              <a:latin typeface="Abadi" panose="020B0604020104020204" pitchFamily="34" charset="0"/>
            </a:endParaRPr>
          </a:p>
          <a:p>
            <a:pPr marL="0" indent="0">
              <a:buNone/>
            </a:pPr>
            <a:endParaRPr lang="en-US" sz="2000" dirty="0">
              <a:latin typeface="Abadi" panose="020B0604020104020204" pitchFamily="34" charset="0"/>
            </a:endParaRPr>
          </a:p>
          <a:p>
            <a:endParaRPr lang="en-US" sz="2000" dirty="0">
              <a:latin typeface="Abadi" panose="020B0604020104020204" pitchFamily="34" charset="0"/>
            </a:endParaRPr>
          </a:p>
          <a:p>
            <a:endParaRPr lang="en-US" sz="2000" dirty="0">
              <a:latin typeface="Abadi" panose="020B0604020104020204" pitchFamily="34" charset="0"/>
            </a:endParaRPr>
          </a:p>
          <a:p>
            <a:endParaRPr lang="en-US" sz="2000" dirty="0">
              <a:latin typeface="Abadi" panose="020B0604020104020204" pitchFamily="34" charset="0"/>
            </a:endParaRPr>
          </a:p>
          <a:p>
            <a:endParaRPr lang="en-GB" sz="2000" dirty="0"/>
          </a:p>
        </p:txBody>
      </p:sp>
      <p:pic>
        <p:nvPicPr>
          <p:cNvPr id="4" name="Picture 3">
            <a:extLst>
              <a:ext uri="{FF2B5EF4-FFF2-40B4-BE49-F238E27FC236}">
                <a16:creationId xmlns:a16="http://schemas.microsoft.com/office/drawing/2014/main" id="{6431464A-EE21-B24D-AF54-1B4F0C0293A9}"/>
              </a:ext>
            </a:extLst>
          </p:cNvPr>
          <p:cNvPicPr>
            <a:picLocks noChangeAspect="1"/>
          </p:cNvPicPr>
          <p:nvPr/>
        </p:nvPicPr>
        <p:blipFill>
          <a:blip r:embed="rId5"/>
          <a:stretch>
            <a:fillRect/>
          </a:stretch>
        </p:blipFill>
        <p:spPr>
          <a:xfrm>
            <a:off x="7565277" y="2071316"/>
            <a:ext cx="3980016" cy="2696758"/>
          </a:xfrm>
          <a:prstGeom prst="rect">
            <a:avLst/>
          </a:prstGeom>
        </p:spPr>
      </p:pic>
    </p:spTree>
    <p:extLst>
      <p:ext uri="{BB962C8B-B14F-4D97-AF65-F5344CB8AC3E}">
        <p14:creationId xmlns:p14="http://schemas.microsoft.com/office/powerpoint/2010/main" val="1124260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45A403E-A500-FD1D-5879-9A7B282235B5}"/>
              </a:ext>
            </a:extLst>
          </p:cNvPr>
          <p:cNvSpPr>
            <a:spLocks noGrp="1"/>
          </p:cNvSpPr>
          <p:nvPr>
            <p:ph idx="1"/>
          </p:nvPr>
        </p:nvSpPr>
        <p:spPr>
          <a:xfrm>
            <a:off x="572493" y="2071316"/>
            <a:ext cx="6713552" cy="4119172"/>
          </a:xfrm>
        </p:spPr>
        <p:txBody>
          <a:bodyPr anchor="t">
            <a:normAutofit/>
          </a:bodyPr>
          <a:lstStyle/>
          <a:p>
            <a:pPr marL="0" indent="0" algn="l">
              <a:buNone/>
            </a:pPr>
            <a:r>
              <a:rPr lang="en-US" sz="1800" b="0" i="0" dirty="0">
                <a:solidFill>
                  <a:srgbClr val="000000"/>
                </a:solidFill>
                <a:effectLst/>
                <a:latin typeface="vag_roundedregular"/>
              </a:rPr>
              <a:t>Most of society will have noticed their bills going up and the ramifications of the energy crisis. </a:t>
            </a:r>
          </a:p>
          <a:p>
            <a:pPr marL="0" indent="0">
              <a:buNone/>
            </a:pPr>
            <a:r>
              <a:rPr lang="en-US" sz="1800" b="0" i="0" dirty="0">
                <a:solidFill>
                  <a:srgbClr val="000000"/>
                </a:solidFill>
                <a:effectLst/>
                <a:latin typeface="vag_roundedregular"/>
              </a:rPr>
              <a:t>The energy crisis has been created by a ‘perfect storm’ of different environmental and political events. These factors have contributed to the increase in the price of the wholesale energy markets which then get relayed to the consumer. From the COVID-19 pandemic to climate change to the current war in Ukraine, prices for nearly everything we buy have gone up, especially energy. </a:t>
            </a:r>
          </a:p>
          <a:p>
            <a:pPr marL="0" indent="0">
              <a:buNone/>
            </a:pPr>
            <a:r>
              <a:rPr lang="en-US" sz="1800" b="0" i="0" dirty="0">
                <a:solidFill>
                  <a:srgbClr val="000000"/>
                </a:solidFill>
                <a:effectLst/>
                <a:latin typeface="vag_roundedregular"/>
              </a:rPr>
              <a:t>Today we will be exploring ways in which you can reduce your consumption and costs and provide you with tips</a:t>
            </a:r>
            <a:r>
              <a:rPr lang="en-US" sz="1800" dirty="0">
                <a:solidFill>
                  <a:srgbClr val="000000"/>
                </a:solidFill>
                <a:latin typeface="vag_roundedregular"/>
              </a:rPr>
              <a:t> which will help y</a:t>
            </a:r>
            <a:r>
              <a:rPr lang="en-US" sz="1800" b="0" i="0" dirty="0">
                <a:solidFill>
                  <a:srgbClr val="000000"/>
                </a:solidFill>
                <a:effectLst/>
                <a:latin typeface="vag_roundedregular"/>
              </a:rPr>
              <a:t>ou navigate this current volatile market. </a:t>
            </a:r>
            <a:endParaRPr lang="en-GB" sz="1800" dirty="0">
              <a:latin typeface="vag_roundedregular"/>
            </a:endParaRPr>
          </a:p>
        </p:txBody>
      </p:sp>
      <p:sp>
        <p:nvSpPr>
          <p:cNvPr id="6" name="Title 5">
            <a:extLst>
              <a:ext uri="{FF2B5EF4-FFF2-40B4-BE49-F238E27FC236}">
                <a16:creationId xmlns:a16="http://schemas.microsoft.com/office/drawing/2014/main" id="{6884FC5F-9D8C-01F0-080F-A5D1591A6997}"/>
              </a:ext>
            </a:extLst>
          </p:cNvPr>
          <p:cNvSpPr>
            <a:spLocks noGrp="1"/>
          </p:cNvSpPr>
          <p:nvPr>
            <p:ph type="title"/>
          </p:nvPr>
        </p:nvSpPr>
        <p:spPr/>
        <p:txBody>
          <a:bodyPr/>
          <a:lstStyle/>
          <a:p>
            <a:r>
              <a:rPr lang="en-US" dirty="0">
                <a:latin typeface="+mn-lt"/>
              </a:rPr>
              <a:t>T</a:t>
            </a:r>
            <a:r>
              <a:rPr lang="en-US" sz="4400" b="0" i="0" dirty="0">
                <a:solidFill>
                  <a:srgbClr val="000000"/>
                </a:solidFill>
                <a:effectLst/>
                <a:latin typeface="vag_roundedregular"/>
              </a:rPr>
              <a:t>odays Session </a:t>
            </a:r>
            <a:endParaRPr lang="en-GB" dirty="0"/>
          </a:p>
        </p:txBody>
      </p:sp>
      <p:pic>
        <p:nvPicPr>
          <p:cNvPr id="2" name="Picture 1">
            <a:extLst>
              <a:ext uri="{FF2B5EF4-FFF2-40B4-BE49-F238E27FC236}">
                <a16:creationId xmlns:a16="http://schemas.microsoft.com/office/drawing/2014/main" id="{4AEA91F2-40EA-DEFB-2DEA-6DC1001136F0}"/>
              </a:ext>
            </a:extLst>
          </p:cNvPr>
          <p:cNvPicPr>
            <a:picLocks noChangeAspect="1"/>
          </p:cNvPicPr>
          <p:nvPr/>
        </p:nvPicPr>
        <p:blipFill rotWithShape="1">
          <a:blip r:embed="rId2"/>
          <a:srcRect l="13894" r="13950" b="-3"/>
          <a:stretch/>
        </p:blipFill>
        <p:spPr>
          <a:xfrm>
            <a:off x="8259599" y="1909150"/>
            <a:ext cx="2955798" cy="4096512"/>
          </a:xfrm>
          <a:prstGeom prst="rect">
            <a:avLst/>
          </a:prstGeom>
        </p:spPr>
      </p:pic>
    </p:spTree>
    <p:extLst>
      <p:ext uri="{BB962C8B-B14F-4D97-AF65-F5344CB8AC3E}">
        <p14:creationId xmlns:p14="http://schemas.microsoft.com/office/powerpoint/2010/main" val="4234153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B7B6482-699D-723D-8853-FDDF704BDAFE}"/>
              </a:ext>
            </a:extLst>
          </p:cNvPr>
          <p:cNvSpPr>
            <a:spLocks noGrp="1"/>
          </p:cNvSpPr>
          <p:nvPr>
            <p:ph type="title"/>
          </p:nvPr>
        </p:nvSpPr>
        <p:spPr>
          <a:xfrm>
            <a:off x="4928110" y="-472339"/>
            <a:ext cx="6521344" cy="2449618"/>
          </a:xfrm>
        </p:spPr>
        <p:txBody>
          <a:bodyPr anchor="b">
            <a:noAutofit/>
          </a:bodyPr>
          <a:lstStyle/>
          <a:p>
            <a:r>
              <a:rPr lang="en-US" sz="4000" b="1" dirty="0"/>
              <a:t>Energy Bill Relief Scheme: </a:t>
            </a:r>
            <a:r>
              <a:rPr lang="en-US" sz="4000" b="1" i="1" dirty="0"/>
              <a:t>Things to be wary of</a:t>
            </a:r>
            <a:endParaRPr lang="en-GB" sz="4000" b="1" i="1" dirty="0"/>
          </a:p>
        </p:txBody>
      </p:sp>
      <p:pic>
        <p:nvPicPr>
          <p:cNvPr id="5" name="Picture 4">
            <a:extLst>
              <a:ext uri="{FF2B5EF4-FFF2-40B4-BE49-F238E27FC236}">
                <a16:creationId xmlns:a16="http://schemas.microsoft.com/office/drawing/2014/main" id="{797EF430-A868-59EC-E045-4D30265CD26D}"/>
              </a:ext>
            </a:extLst>
          </p:cNvPr>
          <p:cNvPicPr>
            <a:picLocks noChangeAspect="1"/>
          </p:cNvPicPr>
          <p:nvPr/>
        </p:nvPicPr>
        <p:blipFill>
          <a:blip r:embed="rId2">
            <a:extLst>
              <a:ext uri="{28A0092B-C50C-407E-A947-70E740481C1C}">
                <a14:useLocalDpi xmlns:a14="http://schemas.microsoft.com/office/drawing/2010/main" val="0"/>
              </a:ext>
            </a:extLst>
          </a:blip>
          <a:srcRect l="24536" r="24536"/>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45A403E-A500-FD1D-5879-9A7B282235B5}"/>
              </a:ext>
            </a:extLst>
          </p:cNvPr>
          <p:cNvSpPr>
            <a:spLocks noGrp="1"/>
          </p:cNvSpPr>
          <p:nvPr>
            <p:ph idx="1"/>
          </p:nvPr>
        </p:nvSpPr>
        <p:spPr>
          <a:xfrm>
            <a:off x="5198344" y="2510673"/>
            <a:ext cx="6251110" cy="3908185"/>
          </a:xfrm>
        </p:spPr>
        <p:txBody>
          <a:bodyPr>
            <a:noAutofit/>
          </a:bodyPr>
          <a:lstStyle/>
          <a:p>
            <a:pPr marL="0" indent="0">
              <a:buNone/>
            </a:pPr>
            <a:r>
              <a:rPr lang="en-US" sz="1400" dirty="0">
                <a:solidFill>
                  <a:srgbClr val="000000"/>
                </a:solidFill>
                <a:effectLst/>
                <a:latin typeface="vag_roundedregular"/>
              </a:rPr>
              <a:t>When discussing this discounted rate, many documents refer to ‘</a:t>
            </a:r>
            <a:r>
              <a:rPr lang="en-US" sz="1400" b="1" dirty="0">
                <a:solidFill>
                  <a:srgbClr val="000000"/>
                </a:solidFill>
                <a:effectLst/>
                <a:latin typeface="vag_roundedregular"/>
              </a:rPr>
              <a:t>wholesale’ prices</a:t>
            </a:r>
            <a:r>
              <a:rPr lang="en-US" sz="1400" dirty="0">
                <a:solidFill>
                  <a:srgbClr val="000000"/>
                </a:solidFill>
                <a:effectLst/>
                <a:latin typeface="vag_roundedregular"/>
              </a:rPr>
              <a:t>. These rates are NOT your final cost. The wholesale price per unit is what the supplier buys the energy at. The cap is NOT applied to any non-energy-related costs. Your final cost will be made up of a variety of different aspects depending on your supplier. Not only will you have wholesale cost, but you will also have the charge the supplier adds to that, any levies that are added, taxes, etc. So, you may find that even though the government have announced that electricity is capped at 21.1 pence per unit, you will be paying higher than that.</a:t>
            </a:r>
          </a:p>
          <a:p>
            <a:pPr marL="0" indent="0">
              <a:buNone/>
            </a:pPr>
            <a:r>
              <a:rPr lang="en-US" sz="1400" b="1" dirty="0">
                <a:solidFill>
                  <a:srgbClr val="000000"/>
                </a:solidFill>
                <a:effectLst/>
                <a:latin typeface="vag_roundedregular"/>
              </a:rPr>
              <a:t>Organisations classed as credit risks.</a:t>
            </a:r>
          </a:p>
          <a:p>
            <a:pPr marL="0" indent="0">
              <a:buNone/>
            </a:pPr>
            <a:r>
              <a:rPr lang="en-US" sz="1400" dirty="0">
                <a:solidFill>
                  <a:srgbClr val="000000"/>
                </a:solidFill>
                <a:effectLst/>
                <a:latin typeface="vag_roundedregular"/>
              </a:rPr>
              <a:t>You may or may not know, certain organisations or sectors are defined as a credit risk with energy suppliers. As such, they are averse to offering them a new contract. We are hoping that with the above governmental support, suppliers will be encouraged to relax credit restrictions on these organisations/sectors. </a:t>
            </a:r>
          </a:p>
        </p:txBody>
      </p:sp>
    </p:spTree>
    <p:extLst>
      <p:ext uri="{BB962C8B-B14F-4D97-AF65-F5344CB8AC3E}">
        <p14:creationId xmlns:p14="http://schemas.microsoft.com/office/powerpoint/2010/main" val="819792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B7B6482-699D-723D-8853-FDDF704BDAFE}"/>
              </a:ext>
            </a:extLst>
          </p:cNvPr>
          <p:cNvSpPr>
            <a:spLocks noGrp="1"/>
          </p:cNvSpPr>
          <p:nvPr>
            <p:ph type="title"/>
          </p:nvPr>
        </p:nvSpPr>
        <p:spPr>
          <a:xfrm>
            <a:off x="4928110" y="-472339"/>
            <a:ext cx="6521344" cy="2449618"/>
          </a:xfrm>
        </p:spPr>
        <p:txBody>
          <a:bodyPr anchor="b">
            <a:noAutofit/>
          </a:bodyPr>
          <a:lstStyle/>
          <a:p>
            <a:r>
              <a:rPr lang="en-US" sz="4000" b="1" dirty="0"/>
              <a:t>Energy Bill Relief Scheme: </a:t>
            </a:r>
            <a:r>
              <a:rPr lang="en-US" sz="4000" b="1" i="1" dirty="0"/>
              <a:t>Things to be wary of</a:t>
            </a:r>
            <a:endParaRPr lang="en-GB" sz="4000" b="1" i="1" dirty="0"/>
          </a:p>
        </p:txBody>
      </p:sp>
      <p:pic>
        <p:nvPicPr>
          <p:cNvPr id="5" name="Picture 4">
            <a:extLst>
              <a:ext uri="{FF2B5EF4-FFF2-40B4-BE49-F238E27FC236}">
                <a16:creationId xmlns:a16="http://schemas.microsoft.com/office/drawing/2014/main" id="{797EF430-A868-59EC-E045-4D30265CD26D}"/>
              </a:ext>
            </a:extLst>
          </p:cNvPr>
          <p:cNvPicPr>
            <a:picLocks noChangeAspect="1"/>
          </p:cNvPicPr>
          <p:nvPr/>
        </p:nvPicPr>
        <p:blipFill>
          <a:blip r:embed="rId2">
            <a:extLst>
              <a:ext uri="{28A0092B-C50C-407E-A947-70E740481C1C}">
                <a14:useLocalDpi xmlns:a14="http://schemas.microsoft.com/office/drawing/2010/main" val="0"/>
              </a:ext>
            </a:extLst>
          </a:blip>
          <a:srcRect l="24536" r="24536"/>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45A403E-A500-FD1D-5879-9A7B282235B5}"/>
              </a:ext>
            </a:extLst>
          </p:cNvPr>
          <p:cNvSpPr>
            <a:spLocks noGrp="1"/>
          </p:cNvSpPr>
          <p:nvPr>
            <p:ph idx="1"/>
          </p:nvPr>
        </p:nvSpPr>
        <p:spPr>
          <a:xfrm>
            <a:off x="5198344" y="2510673"/>
            <a:ext cx="6251110" cy="3908185"/>
          </a:xfrm>
        </p:spPr>
        <p:txBody>
          <a:bodyPr>
            <a:noAutofit/>
          </a:bodyPr>
          <a:lstStyle/>
          <a:p>
            <a:pPr marL="0" indent="0">
              <a:buNone/>
            </a:pPr>
            <a:r>
              <a:rPr lang="en-US" sz="1400" b="1" dirty="0">
                <a:solidFill>
                  <a:srgbClr val="000000"/>
                </a:solidFill>
                <a:effectLst/>
                <a:latin typeface="vag_roundedregular"/>
              </a:rPr>
              <a:t>How will my organisation get the discount once I am in contract? </a:t>
            </a:r>
          </a:p>
          <a:p>
            <a:pPr marL="0" indent="0">
              <a:buNone/>
            </a:pPr>
            <a:r>
              <a:rPr lang="en-US" sz="1400" dirty="0">
                <a:solidFill>
                  <a:srgbClr val="000000"/>
                </a:solidFill>
                <a:effectLst/>
                <a:latin typeface="vag_roundedregular"/>
              </a:rPr>
              <a:t>Suppliers should automatically apply the discounts set out within the scheme to your bills. </a:t>
            </a:r>
          </a:p>
          <a:p>
            <a:pPr marL="0" indent="0">
              <a:buNone/>
            </a:pPr>
            <a:r>
              <a:rPr lang="en-US" sz="1400" dirty="0">
                <a:solidFill>
                  <a:srgbClr val="000000"/>
                </a:solidFill>
                <a:effectLst/>
                <a:latin typeface="vag_roundedregular"/>
              </a:rPr>
              <a:t>This means that you do not have to apply directly. If you require support or further explanation, please do not hesitate to get in touch with our team who are ready and waiting to assist you. </a:t>
            </a:r>
          </a:p>
          <a:p>
            <a:pPr marL="0" indent="0">
              <a:buNone/>
            </a:pPr>
            <a:r>
              <a:rPr lang="en-US" sz="1400" dirty="0">
                <a:solidFill>
                  <a:srgbClr val="000000"/>
                </a:solidFill>
                <a:effectLst/>
                <a:latin typeface="vag_roundedregular"/>
              </a:rPr>
              <a:t>We are aware that day to day this is going to be difficult for organisations to check and ensure that they are being billed correctly. But rest assured, this is our area of expertise, and we have the software, staff and capacity to enable us to make these checks quickly and effectively, giving you peace of mind.</a:t>
            </a:r>
          </a:p>
          <a:p>
            <a:pPr marL="0" indent="0">
              <a:buNone/>
            </a:pPr>
            <a:endParaRPr lang="en-US" sz="1400" dirty="0">
              <a:solidFill>
                <a:srgbClr val="000000"/>
              </a:solidFill>
              <a:effectLst/>
              <a:latin typeface="vag_roundedregular"/>
            </a:endParaRPr>
          </a:p>
        </p:txBody>
      </p:sp>
    </p:spTree>
    <p:extLst>
      <p:ext uri="{BB962C8B-B14F-4D97-AF65-F5344CB8AC3E}">
        <p14:creationId xmlns:p14="http://schemas.microsoft.com/office/powerpoint/2010/main" val="1347870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7B6482-699D-723D-8853-FDDF704BDAFE}"/>
              </a:ext>
            </a:extLst>
          </p:cNvPr>
          <p:cNvSpPr>
            <a:spLocks noGrp="1"/>
          </p:cNvSpPr>
          <p:nvPr>
            <p:ph type="title"/>
          </p:nvPr>
        </p:nvSpPr>
        <p:spPr>
          <a:xfrm>
            <a:off x="5151847" y="-92960"/>
            <a:ext cx="6251110" cy="2229190"/>
          </a:xfrm>
        </p:spPr>
        <p:txBody>
          <a:bodyPr anchor="b">
            <a:normAutofit/>
          </a:bodyPr>
          <a:lstStyle/>
          <a:p>
            <a:r>
              <a:rPr lang="en-US" sz="4000" b="1" dirty="0"/>
              <a:t>If I am up for renewal what are my options? </a:t>
            </a:r>
            <a:endParaRPr lang="en-GB" sz="4000" b="1" dirty="0"/>
          </a:p>
        </p:txBody>
      </p:sp>
      <p:pic>
        <p:nvPicPr>
          <p:cNvPr id="5" name="Picture 4" descr="Woman signing contract">
            <a:extLst>
              <a:ext uri="{FF2B5EF4-FFF2-40B4-BE49-F238E27FC236}">
                <a16:creationId xmlns:a16="http://schemas.microsoft.com/office/drawing/2014/main" id="{797EF430-A868-59EC-E045-4D30265CD26D}"/>
              </a:ext>
            </a:extLst>
          </p:cNvPr>
          <p:cNvPicPr>
            <a:picLocks noChangeAspect="1"/>
          </p:cNvPicPr>
          <p:nvPr/>
        </p:nvPicPr>
        <p:blipFill>
          <a:blip r:embed="rId2">
            <a:extLst>
              <a:ext uri="{28A0092B-C50C-407E-A947-70E740481C1C}">
                <a14:useLocalDpi xmlns:a14="http://schemas.microsoft.com/office/drawing/2010/main" val="0"/>
              </a:ext>
            </a:extLst>
          </a:blip>
          <a:srcRect l="27368" r="27368"/>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45A403E-A500-FD1D-5879-9A7B282235B5}"/>
              </a:ext>
            </a:extLst>
          </p:cNvPr>
          <p:cNvSpPr>
            <a:spLocks noGrp="1"/>
          </p:cNvSpPr>
          <p:nvPr>
            <p:ph idx="1"/>
          </p:nvPr>
        </p:nvSpPr>
        <p:spPr>
          <a:xfrm>
            <a:off x="5297762" y="2706624"/>
            <a:ext cx="6251110" cy="3483864"/>
          </a:xfrm>
        </p:spPr>
        <p:txBody>
          <a:bodyPr>
            <a:normAutofit/>
          </a:bodyPr>
          <a:lstStyle/>
          <a:p>
            <a:pPr marL="0" indent="0" algn="l">
              <a:buNone/>
            </a:pPr>
            <a:r>
              <a:rPr lang="en-US" sz="1400" i="0" dirty="0">
                <a:solidFill>
                  <a:srgbClr val="000000"/>
                </a:solidFill>
                <a:effectLst/>
                <a:latin typeface="vag_roundedregular"/>
              </a:rPr>
              <a:t>It all depends on your appetite for risk….</a:t>
            </a:r>
          </a:p>
          <a:p>
            <a:r>
              <a:rPr lang="en-US" sz="1400" i="0" dirty="0">
                <a:solidFill>
                  <a:srgbClr val="000000"/>
                </a:solidFill>
                <a:effectLst/>
                <a:latin typeface="vag_roundedregular"/>
              </a:rPr>
              <a:t>Organisations on out of contract rates or due for renewal imminently need to sign into a fixed protected contract for at least 12-months, this will provide you with budget security for the immediate term. </a:t>
            </a:r>
          </a:p>
          <a:p>
            <a:r>
              <a:rPr lang="en-US" sz="1400" i="0" dirty="0">
                <a:solidFill>
                  <a:srgbClr val="000000"/>
                </a:solidFill>
                <a:effectLst/>
                <a:latin typeface="vag_roundedregular"/>
              </a:rPr>
              <a:t>Organisations wanting to have budget security for a longer period we would offer alignment of their contracts under a protected and fixed contract for at least 24-months. </a:t>
            </a:r>
          </a:p>
          <a:p>
            <a:pPr marL="0" indent="0">
              <a:buNone/>
            </a:pPr>
            <a:r>
              <a:rPr lang="en-US" sz="1400" b="1" u="sng" dirty="0">
                <a:solidFill>
                  <a:srgbClr val="000000"/>
                </a:solidFill>
                <a:latin typeface="vag_roundedregular"/>
              </a:rPr>
              <a:t>Remember there is a difference between fixed and fully fixed c</a:t>
            </a:r>
            <a:r>
              <a:rPr lang="en-US" sz="1400" b="1" i="0" u="sng" dirty="0">
                <a:solidFill>
                  <a:srgbClr val="000000"/>
                </a:solidFill>
                <a:effectLst/>
                <a:latin typeface="vag_roundedregular"/>
              </a:rPr>
              <a:t>ontracts. Always check the small print! </a:t>
            </a:r>
          </a:p>
        </p:txBody>
      </p:sp>
    </p:spTree>
    <p:extLst>
      <p:ext uri="{BB962C8B-B14F-4D97-AF65-F5344CB8AC3E}">
        <p14:creationId xmlns:p14="http://schemas.microsoft.com/office/powerpoint/2010/main" val="3260955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7B6482-699D-723D-8853-FDDF704BDAFE}"/>
              </a:ext>
            </a:extLst>
          </p:cNvPr>
          <p:cNvSpPr>
            <a:spLocks noGrp="1"/>
          </p:cNvSpPr>
          <p:nvPr>
            <p:ph type="title"/>
          </p:nvPr>
        </p:nvSpPr>
        <p:spPr>
          <a:xfrm>
            <a:off x="5151847" y="-92960"/>
            <a:ext cx="6251110" cy="2229190"/>
          </a:xfrm>
        </p:spPr>
        <p:txBody>
          <a:bodyPr anchor="b">
            <a:normAutofit/>
          </a:bodyPr>
          <a:lstStyle/>
          <a:p>
            <a:r>
              <a:rPr lang="en-US" sz="4800" b="1" dirty="0"/>
              <a:t>Fixed Vs Fully Fixed Contracts </a:t>
            </a:r>
            <a:endParaRPr lang="en-GB" sz="4800" b="1" dirty="0"/>
          </a:p>
        </p:txBody>
      </p:sp>
      <p:pic>
        <p:nvPicPr>
          <p:cNvPr id="5" name="Picture 4" descr="Filling out forms on a table">
            <a:extLst>
              <a:ext uri="{FF2B5EF4-FFF2-40B4-BE49-F238E27FC236}">
                <a16:creationId xmlns:a16="http://schemas.microsoft.com/office/drawing/2014/main" id="{797EF430-A868-59EC-E045-4D30265CD26D}"/>
              </a:ext>
            </a:extLst>
          </p:cNvPr>
          <p:cNvPicPr>
            <a:picLocks noChangeAspect="1"/>
          </p:cNvPicPr>
          <p:nvPr/>
        </p:nvPicPr>
        <p:blipFill>
          <a:blip r:embed="rId2">
            <a:extLst>
              <a:ext uri="{28A0092B-C50C-407E-A947-70E740481C1C}">
                <a14:useLocalDpi xmlns:a14="http://schemas.microsoft.com/office/drawing/2010/main" val="0"/>
              </a:ext>
            </a:extLst>
          </a:blip>
          <a:srcRect l="27335" r="27335"/>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45A403E-A500-FD1D-5879-9A7B282235B5}"/>
              </a:ext>
            </a:extLst>
          </p:cNvPr>
          <p:cNvSpPr>
            <a:spLocks noGrp="1"/>
          </p:cNvSpPr>
          <p:nvPr>
            <p:ph idx="1"/>
          </p:nvPr>
        </p:nvSpPr>
        <p:spPr>
          <a:xfrm>
            <a:off x="5297762" y="2706624"/>
            <a:ext cx="6251110" cy="3483864"/>
          </a:xfrm>
        </p:spPr>
        <p:txBody>
          <a:bodyPr>
            <a:normAutofit/>
          </a:bodyPr>
          <a:lstStyle/>
          <a:p>
            <a:pPr marL="0" indent="0" algn="l">
              <a:buNone/>
            </a:pPr>
            <a:r>
              <a:rPr lang="en-US" sz="1400" i="0" dirty="0">
                <a:solidFill>
                  <a:srgbClr val="000000"/>
                </a:solidFill>
                <a:effectLst/>
                <a:latin typeface="vag_roundedregular"/>
              </a:rPr>
              <a:t>All contracts are made up of commodity and non-commodity costs. </a:t>
            </a:r>
          </a:p>
          <a:p>
            <a:pPr marL="0" indent="0" algn="l">
              <a:buNone/>
            </a:pPr>
            <a:endParaRPr lang="en-US" sz="1400" i="0" dirty="0">
              <a:solidFill>
                <a:srgbClr val="000000"/>
              </a:solidFill>
              <a:effectLst/>
              <a:latin typeface="vag_roundedregular"/>
            </a:endParaRPr>
          </a:p>
          <a:p>
            <a:pPr marL="0" indent="0" algn="l">
              <a:buNone/>
            </a:pPr>
            <a:r>
              <a:rPr lang="en-US" sz="1400" i="0" dirty="0">
                <a:solidFill>
                  <a:srgbClr val="000000"/>
                </a:solidFill>
                <a:effectLst/>
                <a:latin typeface="vag_roundedregular"/>
              </a:rPr>
              <a:t>What is the difference between fixed and fully fixed? </a:t>
            </a:r>
          </a:p>
          <a:p>
            <a:pPr marL="0" indent="0" algn="l">
              <a:buNone/>
            </a:pPr>
            <a:endParaRPr lang="en-US" sz="1400" dirty="0">
              <a:solidFill>
                <a:srgbClr val="000000"/>
              </a:solidFill>
              <a:latin typeface="vag_roundedregular"/>
            </a:endParaRPr>
          </a:p>
          <a:p>
            <a:pPr marL="0" indent="0">
              <a:buNone/>
            </a:pPr>
            <a:r>
              <a:rPr lang="en-US" sz="1400" i="0" dirty="0">
                <a:solidFill>
                  <a:srgbClr val="000000"/>
                </a:solidFill>
                <a:effectLst/>
                <a:latin typeface="vag_roundedregular"/>
              </a:rPr>
              <a:t>Fixed term contracts, fix the commodity proportion which covers the cost for the energy itself. </a:t>
            </a:r>
          </a:p>
          <a:p>
            <a:pPr marL="0" indent="0">
              <a:buNone/>
            </a:pPr>
            <a:endParaRPr lang="en-US" sz="1400" dirty="0">
              <a:solidFill>
                <a:srgbClr val="000000"/>
              </a:solidFill>
              <a:latin typeface="vag_roundedregular"/>
            </a:endParaRPr>
          </a:p>
          <a:p>
            <a:pPr marL="0" indent="0">
              <a:buNone/>
            </a:pPr>
            <a:r>
              <a:rPr lang="en-US" sz="1400" dirty="0">
                <a:solidFill>
                  <a:srgbClr val="000000"/>
                </a:solidFill>
                <a:latin typeface="vag_roundedregular"/>
              </a:rPr>
              <a:t>Fully Fixed contracts fix both the commodity and non commodity costs for the contracted duration. </a:t>
            </a:r>
            <a:endParaRPr lang="en-US" sz="1400" i="0" dirty="0">
              <a:solidFill>
                <a:srgbClr val="000000"/>
              </a:solidFill>
              <a:effectLst/>
              <a:latin typeface="vag_roundedregular"/>
            </a:endParaRPr>
          </a:p>
          <a:p>
            <a:pPr marL="0" indent="0">
              <a:buNone/>
            </a:pPr>
            <a:r>
              <a:rPr lang="en-US" sz="1400" i="0" dirty="0">
                <a:solidFill>
                  <a:srgbClr val="000000"/>
                </a:solidFill>
                <a:effectLst/>
                <a:latin typeface="vag_roundedregular"/>
              </a:rPr>
              <a:t> </a:t>
            </a:r>
          </a:p>
          <a:p>
            <a:endParaRPr lang="en-US" sz="1400" b="1" i="0" dirty="0">
              <a:solidFill>
                <a:srgbClr val="000000"/>
              </a:solidFill>
              <a:effectLst/>
              <a:latin typeface="vag_roundedregular"/>
            </a:endParaRPr>
          </a:p>
        </p:txBody>
      </p:sp>
    </p:spTree>
    <p:extLst>
      <p:ext uri="{BB962C8B-B14F-4D97-AF65-F5344CB8AC3E}">
        <p14:creationId xmlns:p14="http://schemas.microsoft.com/office/powerpoint/2010/main" val="36321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7B6482-699D-723D-8853-FDDF704BDAFE}"/>
              </a:ext>
            </a:extLst>
          </p:cNvPr>
          <p:cNvSpPr>
            <a:spLocks noGrp="1"/>
          </p:cNvSpPr>
          <p:nvPr>
            <p:ph type="title"/>
          </p:nvPr>
        </p:nvSpPr>
        <p:spPr>
          <a:xfrm>
            <a:off x="5151847" y="-92960"/>
            <a:ext cx="6251110" cy="2229190"/>
          </a:xfrm>
        </p:spPr>
        <p:txBody>
          <a:bodyPr anchor="b">
            <a:normAutofit/>
          </a:bodyPr>
          <a:lstStyle/>
          <a:p>
            <a:r>
              <a:rPr lang="en-US" sz="4800" b="1" dirty="0"/>
              <a:t>H</a:t>
            </a:r>
            <a:r>
              <a:rPr lang="en-US" sz="4800" b="0" i="0" dirty="0">
                <a:solidFill>
                  <a:srgbClr val="000000"/>
                </a:solidFill>
                <a:effectLst/>
                <a:latin typeface="vag_roundedregular"/>
              </a:rPr>
              <a:t>ow are suppliers reacting to the EBRS?</a:t>
            </a:r>
            <a:endParaRPr lang="en-GB" sz="4800" b="1" dirty="0"/>
          </a:p>
        </p:txBody>
      </p:sp>
      <p:pic>
        <p:nvPicPr>
          <p:cNvPr id="5" name="Picture 4" descr="Filling out forms on a table">
            <a:extLst>
              <a:ext uri="{FF2B5EF4-FFF2-40B4-BE49-F238E27FC236}">
                <a16:creationId xmlns:a16="http://schemas.microsoft.com/office/drawing/2014/main" id="{797EF430-A868-59EC-E045-4D30265CD26D}"/>
              </a:ext>
            </a:extLst>
          </p:cNvPr>
          <p:cNvPicPr>
            <a:picLocks noChangeAspect="1"/>
          </p:cNvPicPr>
          <p:nvPr/>
        </p:nvPicPr>
        <p:blipFill>
          <a:blip r:embed="rId2">
            <a:extLst>
              <a:ext uri="{28A0092B-C50C-407E-A947-70E740481C1C}">
                <a14:useLocalDpi xmlns:a14="http://schemas.microsoft.com/office/drawing/2010/main" val="0"/>
              </a:ext>
            </a:extLst>
          </a:blip>
          <a:srcRect l="27335" r="27335"/>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45A403E-A500-FD1D-5879-9A7B282235B5}"/>
              </a:ext>
            </a:extLst>
          </p:cNvPr>
          <p:cNvSpPr>
            <a:spLocks noGrp="1"/>
          </p:cNvSpPr>
          <p:nvPr>
            <p:ph idx="1"/>
          </p:nvPr>
        </p:nvSpPr>
        <p:spPr>
          <a:xfrm>
            <a:off x="5297762" y="2706624"/>
            <a:ext cx="6251110" cy="3483864"/>
          </a:xfrm>
        </p:spPr>
        <p:txBody>
          <a:bodyPr>
            <a:normAutofit/>
          </a:bodyPr>
          <a:lstStyle/>
          <a:p>
            <a:r>
              <a:rPr lang="en-US" sz="1400" dirty="0">
                <a:solidFill>
                  <a:srgbClr val="000000"/>
                </a:solidFill>
                <a:latin typeface="vag_roundedregular"/>
              </a:rPr>
              <a:t>All suppliers are reacting differently t</a:t>
            </a:r>
            <a:r>
              <a:rPr lang="en-US" sz="1400" b="0" i="0" dirty="0">
                <a:solidFill>
                  <a:srgbClr val="000000"/>
                </a:solidFill>
                <a:effectLst/>
                <a:latin typeface="vag_roundedregular"/>
              </a:rPr>
              <a:t>o the EBRS and market vo</a:t>
            </a:r>
            <a:r>
              <a:rPr lang="en-US" sz="1400" dirty="0">
                <a:solidFill>
                  <a:srgbClr val="000000"/>
                </a:solidFill>
                <a:latin typeface="vag_roundedregular"/>
              </a:rPr>
              <a:t>latility, this is evidenced by the </a:t>
            </a:r>
            <a:r>
              <a:rPr lang="en-US" sz="1400" b="0" i="0" dirty="0">
                <a:solidFill>
                  <a:srgbClr val="000000"/>
                </a:solidFill>
                <a:effectLst/>
                <a:latin typeface="vag_roundedregular"/>
              </a:rPr>
              <a:t>offers they are each providing to customers. </a:t>
            </a:r>
          </a:p>
          <a:p>
            <a:r>
              <a:rPr lang="en-US" sz="1400" dirty="0">
                <a:solidFill>
                  <a:srgbClr val="000000"/>
                </a:solidFill>
                <a:latin typeface="vag_roundedregular"/>
              </a:rPr>
              <a:t>Its imp</a:t>
            </a:r>
            <a:r>
              <a:rPr lang="en-US" sz="1400" b="0" i="0" dirty="0">
                <a:solidFill>
                  <a:srgbClr val="000000"/>
                </a:solidFill>
                <a:effectLst/>
                <a:latin typeface="vag_roundedregular"/>
              </a:rPr>
              <a:t>ortant to shop around now more than ever as you will not get the same offers from everyone</a:t>
            </a:r>
          </a:p>
          <a:p>
            <a:r>
              <a:rPr lang="en-US" sz="1400" dirty="0">
                <a:solidFill>
                  <a:srgbClr val="000000"/>
                </a:solidFill>
                <a:latin typeface="vag_roundedregular"/>
              </a:rPr>
              <a:t>Be mindful when agreeing c</a:t>
            </a:r>
            <a:r>
              <a:rPr lang="en-US" sz="1400" b="0" i="0" dirty="0">
                <a:solidFill>
                  <a:srgbClr val="000000"/>
                </a:solidFill>
                <a:effectLst/>
                <a:latin typeface="vag_roundedregular"/>
              </a:rPr>
              <a:t>ontracts with energy companies, are they in a financially stable position? </a:t>
            </a:r>
          </a:p>
          <a:p>
            <a:r>
              <a:rPr lang="en-US" sz="1400" dirty="0">
                <a:solidFill>
                  <a:srgbClr val="000000"/>
                </a:solidFill>
                <a:latin typeface="vag_roundedregular"/>
              </a:rPr>
              <a:t>Can they pr</a:t>
            </a:r>
            <a:r>
              <a:rPr lang="en-US" sz="1400" b="0" i="0" dirty="0">
                <a:solidFill>
                  <a:srgbClr val="000000"/>
                </a:solidFill>
                <a:effectLst/>
                <a:latin typeface="vag_roundedregular"/>
              </a:rPr>
              <a:t>o</a:t>
            </a:r>
            <a:r>
              <a:rPr lang="en-US" sz="1400" dirty="0">
                <a:solidFill>
                  <a:srgbClr val="000000"/>
                </a:solidFill>
                <a:latin typeface="vag_roundedregular"/>
              </a:rPr>
              <a:t>vide the key services y</a:t>
            </a:r>
            <a:r>
              <a:rPr lang="en-US" sz="1400" b="0" i="0" dirty="0">
                <a:solidFill>
                  <a:srgbClr val="000000"/>
                </a:solidFill>
                <a:effectLst/>
                <a:latin typeface="vag_roundedregular"/>
              </a:rPr>
              <a:t>ou need? </a:t>
            </a:r>
            <a:r>
              <a:rPr lang="en-US" sz="1400" dirty="0">
                <a:solidFill>
                  <a:srgbClr val="000000"/>
                </a:solidFill>
                <a:latin typeface="vag_roundedregular"/>
              </a:rPr>
              <a:t>Smart metering, monitoring</a:t>
            </a:r>
            <a:r>
              <a:rPr lang="en-US" sz="1400" b="0" i="0" dirty="0">
                <a:solidFill>
                  <a:srgbClr val="000000"/>
                </a:solidFill>
                <a:effectLst/>
                <a:latin typeface="vag_roundedregular"/>
              </a:rPr>
              <a:t> of usage etc. </a:t>
            </a:r>
            <a:endParaRPr lang="en-US" sz="1400" dirty="0">
              <a:solidFill>
                <a:srgbClr val="000000"/>
              </a:solidFill>
              <a:latin typeface="vag_roundedregular"/>
            </a:endParaRPr>
          </a:p>
        </p:txBody>
      </p:sp>
    </p:spTree>
    <p:extLst>
      <p:ext uri="{BB962C8B-B14F-4D97-AF65-F5344CB8AC3E}">
        <p14:creationId xmlns:p14="http://schemas.microsoft.com/office/powerpoint/2010/main" val="886069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E993915-8AF1-26DE-2C53-E1B1EF34F3A0}"/>
              </a:ext>
            </a:extLst>
          </p:cNvPr>
          <p:cNvPicPr>
            <a:picLocks noChangeAspect="1"/>
          </p:cNvPicPr>
          <p:nvPr/>
        </p:nvPicPr>
        <p:blipFill rotWithShape="1">
          <a:blip r:embed="rId2">
            <a:extLst>
              <a:ext uri="{28A0092B-C50C-407E-A947-70E740481C1C}">
                <a14:useLocalDpi xmlns:a14="http://schemas.microsoft.com/office/drawing/2010/main" val="0"/>
              </a:ext>
            </a:extLst>
          </a:blip>
          <a:srcRect t="13417" b="2314"/>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1C2C1A-6253-8F8D-E7BD-98BD07EFB998}"/>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a:solidFill>
                  <a:srgbClr val="FFFFFF"/>
                </a:solidFill>
              </a:rPr>
              <a:t>What can you do to help reduce costs now? </a:t>
            </a:r>
          </a:p>
        </p:txBody>
      </p:sp>
    </p:spTree>
    <p:extLst>
      <p:ext uri="{BB962C8B-B14F-4D97-AF65-F5344CB8AC3E}">
        <p14:creationId xmlns:p14="http://schemas.microsoft.com/office/powerpoint/2010/main" val="737643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7B6482-699D-723D-8853-FDDF704BDAFE}"/>
              </a:ext>
            </a:extLst>
          </p:cNvPr>
          <p:cNvSpPr>
            <a:spLocks noGrp="1"/>
          </p:cNvSpPr>
          <p:nvPr>
            <p:ph type="title"/>
          </p:nvPr>
        </p:nvSpPr>
        <p:spPr>
          <a:xfrm>
            <a:off x="5297762" y="329184"/>
            <a:ext cx="6251110" cy="1783080"/>
          </a:xfrm>
        </p:spPr>
        <p:txBody>
          <a:bodyPr anchor="b">
            <a:normAutofit/>
          </a:bodyPr>
          <a:lstStyle/>
          <a:p>
            <a:r>
              <a:rPr lang="en-US" sz="5400"/>
              <a:t>Check your bills! </a:t>
            </a:r>
            <a:endParaRPr lang="en-GB" sz="5400"/>
          </a:p>
        </p:txBody>
      </p:sp>
      <p:pic>
        <p:nvPicPr>
          <p:cNvPr id="5" name="Picture 4" descr="A person and person sitting at a table with papers and coffee cups&#10;&#10;Description automatically generated with low confidence">
            <a:extLst>
              <a:ext uri="{FF2B5EF4-FFF2-40B4-BE49-F238E27FC236}">
                <a16:creationId xmlns:a16="http://schemas.microsoft.com/office/drawing/2014/main" id="{797EF430-A868-59EC-E045-4D30265CD26D}"/>
              </a:ext>
            </a:extLst>
          </p:cNvPr>
          <p:cNvPicPr>
            <a:picLocks noChangeAspect="1"/>
          </p:cNvPicPr>
          <p:nvPr/>
        </p:nvPicPr>
        <p:blipFill rotWithShape="1">
          <a:blip r:embed="rId2">
            <a:extLst>
              <a:ext uri="{28A0092B-C50C-407E-A947-70E740481C1C}">
                <a14:useLocalDpi xmlns:a14="http://schemas.microsoft.com/office/drawing/2010/main" val="0"/>
              </a:ext>
            </a:extLst>
          </a:blip>
          <a:srcRect r="567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45A403E-A500-FD1D-5879-9A7B282235B5}"/>
              </a:ext>
            </a:extLst>
          </p:cNvPr>
          <p:cNvSpPr>
            <a:spLocks noGrp="1"/>
          </p:cNvSpPr>
          <p:nvPr>
            <p:ph idx="1"/>
          </p:nvPr>
        </p:nvSpPr>
        <p:spPr>
          <a:xfrm>
            <a:off x="5297762" y="2706624"/>
            <a:ext cx="6251110" cy="3483864"/>
          </a:xfrm>
        </p:spPr>
        <p:txBody>
          <a:bodyPr>
            <a:normAutofit fontScale="85000" lnSpcReduction="20000"/>
          </a:bodyPr>
          <a:lstStyle/>
          <a:p>
            <a:pPr marL="0" indent="0">
              <a:buNone/>
            </a:pPr>
            <a:r>
              <a:rPr lang="en-US" sz="1700" dirty="0">
                <a:latin typeface="Abadi" panose="020B0604020104020204" pitchFamily="34" charset="0"/>
              </a:rPr>
              <a:t>To date our validation team at Utility Aid have recovered over </a:t>
            </a:r>
            <a:r>
              <a:rPr lang="en-US" sz="1700" b="1" u="sng" dirty="0">
                <a:latin typeface="Abadi" panose="020B0604020104020204" pitchFamily="34" charset="0"/>
              </a:rPr>
              <a:t>£4 million </a:t>
            </a:r>
            <a:r>
              <a:rPr lang="en-US" sz="1700" dirty="0">
                <a:latin typeface="Abadi" panose="020B0604020104020204" pitchFamily="34" charset="0"/>
              </a:rPr>
              <a:t>in overcharges found on customers invoices.</a:t>
            </a:r>
          </a:p>
          <a:p>
            <a:pPr marL="0" indent="0">
              <a:buNone/>
            </a:pPr>
            <a:endParaRPr lang="en-US" sz="1700" dirty="0">
              <a:latin typeface="Abadi" panose="020B0604020104020204" pitchFamily="34" charset="0"/>
            </a:endParaRPr>
          </a:p>
          <a:p>
            <a:pPr marL="0" indent="0">
              <a:buNone/>
            </a:pPr>
            <a:r>
              <a:rPr lang="en-US" sz="1700" dirty="0">
                <a:latin typeface="Abadi" panose="020B0604020104020204" pitchFamily="34" charset="0"/>
              </a:rPr>
              <a:t>The most common overcharges we see on customers bills are: </a:t>
            </a:r>
          </a:p>
          <a:p>
            <a:r>
              <a:rPr lang="en-US" sz="1700" b="1" dirty="0">
                <a:latin typeface="Abadi" panose="020B0604020104020204" pitchFamily="34" charset="0"/>
              </a:rPr>
              <a:t>Incorrect VAT </a:t>
            </a:r>
            <a:r>
              <a:rPr lang="en-US" sz="1700" dirty="0">
                <a:latin typeface="Abadi" panose="020B0604020104020204" pitchFamily="34" charset="0"/>
              </a:rPr>
              <a:t>– If you are unsure about if you qualify for a reduced rate of VAT on your utility bills, please contact HRMC VAT Helpline 0300 200 3701 or visit </a:t>
            </a:r>
            <a:r>
              <a:rPr lang="en-US" sz="1700" dirty="0">
                <a:latin typeface="Abadi" panose="020B0604020104020204" pitchFamily="34" charset="0"/>
                <a:hlinkClick r:id="rId3"/>
              </a:rPr>
              <a:t>https://www.gov.uk/vat-charities</a:t>
            </a:r>
            <a:endParaRPr lang="en-US" sz="1700" dirty="0">
              <a:latin typeface="Abadi" panose="020B0604020104020204" pitchFamily="34" charset="0"/>
            </a:endParaRPr>
          </a:p>
          <a:p>
            <a:pPr marL="0" indent="0">
              <a:buNone/>
            </a:pPr>
            <a:r>
              <a:rPr lang="en-US" sz="1700" dirty="0">
                <a:latin typeface="Abadi" panose="020B0604020104020204" pitchFamily="34" charset="0"/>
              </a:rPr>
              <a:t>   </a:t>
            </a:r>
          </a:p>
          <a:p>
            <a:r>
              <a:rPr lang="en-US" sz="1700" b="1" dirty="0">
                <a:latin typeface="Abadi" panose="020B0604020104020204" pitchFamily="34" charset="0"/>
              </a:rPr>
              <a:t>Meter Reading Queries </a:t>
            </a:r>
            <a:r>
              <a:rPr lang="en-US" sz="1700" dirty="0">
                <a:latin typeface="Abadi" panose="020B0604020104020204" pitchFamily="34" charset="0"/>
              </a:rPr>
              <a:t>- If you don’t give your supplier meter readings, they’ll send you estimated bills. For example, if you don’t give them a meter reading during the summer, they might send you an estimated bill based on the energy you used in winter! </a:t>
            </a:r>
          </a:p>
          <a:p>
            <a:pPr marL="0" indent="0">
              <a:buNone/>
            </a:pPr>
            <a:r>
              <a:rPr lang="en-US" sz="1700" dirty="0">
                <a:latin typeface="Abadi" panose="020B0604020104020204" pitchFamily="34" charset="0"/>
              </a:rPr>
              <a:t>  </a:t>
            </a:r>
          </a:p>
          <a:p>
            <a:pPr marL="0" indent="0">
              <a:buNone/>
            </a:pPr>
            <a:r>
              <a:rPr lang="en-US" sz="1700" u="sng" dirty="0">
                <a:latin typeface="Abadi" panose="020B0604020104020204" pitchFamily="34" charset="0"/>
              </a:rPr>
              <a:t>Check your bill - it should say if it’s </a:t>
            </a:r>
            <a:r>
              <a:rPr lang="en-US" sz="1500" u="sng" dirty="0">
                <a:latin typeface="Abadi" panose="020B0604020104020204" pitchFamily="34" charset="0"/>
              </a:rPr>
              <a:t>estimated. Remember you could be paying more than what you use! </a:t>
            </a:r>
          </a:p>
          <a:p>
            <a:pPr marL="0" indent="0">
              <a:buNone/>
            </a:pPr>
            <a:endParaRPr lang="en-GB" sz="1200" dirty="0"/>
          </a:p>
        </p:txBody>
      </p:sp>
    </p:spTree>
    <p:extLst>
      <p:ext uri="{BB962C8B-B14F-4D97-AF65-F5344CB8AC3E}">
        <p14:creationId xmlns:p14="http://schemas.microsoft.com/office/powerpoint/2010/main" val="15594413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3243</TotalTime>
  <Words>1371</Words>
  <Application>Microsoft Office PowerPoint</Application>
  <PresentationFormat>Widescreen</PresentationFormat>
  <Paragraphs>96</Paragraphs>
  <Slides>15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Abadi</vt:lpstr>
      <vt:lpstr>Arial</vt:lpstr>
      <vt:lpstr>Calibri</vt:lpstr>
      <vt:lpstr>Calibri Light</vt:lpstr>
      <vt:lpstr>vag_roundedregular</vt:lpstr>
      <vt:lpstr>Office Theme</vt:lpstr>
      <vt:lpstr>Rising Energy Costs </vt:lpstr>
      <vt:lpstr>Todays Session </vt:lpstr>
      <vt:lpstr>Energy Bill Relief Scheme: Things to be wary of</vt:lpstr>
      <vt:lpstr>Energy Bill Relief Scheme: Things to be wary of</vt:lpstr>
      <vt:lpstr>If I am up for renewal what are my options? </vt:lpstr>
      <vt:lpstr>Fixed Vs Fully Fixed Contracts </vt:lpstr>
      <vt:lpstr>How are suppliers reacting to the EBRS?</vt:lpstr>
      <vt:lpstr>What can you do to help reduce costs now? </vt:lpstr>
      <vt:lpstr>Check your bills! </vt:lpstr>
      <vt:lpstr>Many organisations are paying up to 60% more than they need to for their MOP Contract!</vt:lpstr>
      <vt:lpstr>Become greener – and save money too! </vt:lpstr>
      <vt:lpstr>Become greener – and save money too! </vt:lpstr>
      <vt:lpstr>Remote Discovery Document </vt:lpstr>
      <vt:lpstr>Q&amp;A – We want to hear from you….</vt:lpstr>
      <vt:lpstr>We are here to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Partnership Review</dc:title>
  <dc:creator>Emily Berry</dc:creator>
  <cp:lastModifiedBy>Emily Berry</cp:lastModifiedBy>
  <cp:revision>40</cp:revision>
  <dcterms:created xsi:type="dcterms:W3CDTF">2022-02-02T16:11:23Z</dcterms:created>
  <dcterms:modified xsi:type="dcterms:W3CDTF">2022-11-30T18:02:30Z</dcterms:modified>
</cp:coreProperties>
</file>